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8" r:id="rId2"/>
    <p:sldId id="288" r:id="rId3"/>
    <p:sldId id="279" r:id="rId4"/>
    <p:sldId id="267" r:id="rId5"/>
    <p:sldId id="290" r:id="rId6"/>
    <p:sldId id="304" r:id="rId7"/>
    <p:sldId id="305" r:id="rId8"/>
    <p:sldId id="306" r:id="rId9"/>
    <p:sldId id="307" r:id="rId10"/>
    <p:sldId id="308" r:id="rId11"/>
    <p:sldId id="309" r:id="rId12"/>
    <p:sldId id="281" r:id="rId13"/>
    <p:sldId id="310" r:id="rId14"/>
    <p:sldId id="311" r:id="rId15"/>
    <p:sldId id="316" r:id="rId16"/>
    <p:sldId id="312" r:id="rId17"/>
    <p:sldId id="313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02" r:id="rId28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Nirmala UI" panose="020B0502040204020203" pitchFamily="34" charset="0"/>
      <p:regular r:id="rId31"/>
      <p:bold r:id="rId32"/>
    </p:embeddedFont>
    <p:embeddedFont>
      <p:font typeface="Yoon 윤고딕 520_TT" panose="020B0600000101010101" charset="-127"/>
      <p:regular r:id="rId33"/>
    </p:embeddedFont>
    <p:embeddedFont>
      <p:font typeface="함초롬돋움" panose="02030504000101010101" pitchFamily="18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9061"/>
    <a:srgbClr val="272123"/>
    <a:srgbClr val="FDA800"/>
    <a:srgbClr val="F2281E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7" autoAdjust="0"/>
    <p:restoredTop sz="98113" autoAdjust="0"/>
  </p:normalViewPr>
  <p:slideViewPr>
    <p:cSldViewPr>
      <p:cViewPr varScale="1">
        <p:scale>
          <a:sx n="96" d="100"/>
          <a:sy n="96" d="100"/>
        </p:scale>
        <p:origin x="1435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com.droidkoon.kanji2136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.google.com/store/apps/details?id=com.droidkoon.kanji2136" TargetMode="Externa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.google.com/store/apps/details?id=com.appkoon.jpword" TargetMode="Externa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.google.com/store/apps/details?id=com.appkoon.jpword" TargetMode="Externa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.google.com/store/apps/details?id=com.appkoon.jpbunc" TargetMode="Externa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.google.com/store/apps/details?id=com.droidkoon.partpay" TargetMode="Externa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.google.com/store/apps/details?id=com.droidkoon.partpay" TargetMode="Externa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.google.com/store/apps/details?id=com.droidkoon.partpay" TargetMode="Externa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8" y="2996952"/>
            <a:ext cx="410331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ea typeface="Nirmala UI"/>
                <a:cs typeface="Nirmala UI"/>
              </a:rPr>
              <a:t>PORTFOLIO</a:t>
            </a:r>
          </a:p>
          <a:p>
            <a:endParaRPr lang="en-US" altLang="ko-KR" sz="47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286248" y="2571744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" y="6697496"/>
            <a:ext cx="9144000" cy="160504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" y="-27384"/>
            <a:ext cx="9144000" cy="170236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72066" y="4929198"/>
            <a:ext cx="3744468" cy="1441893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r">
              <a:defRPr lang="ko-KR" altLang="en-US"/>
            </a:pPr>
            <a:r>
              <a:rPr lang="ko-KR" altLang="en-US" sz="2800" b="1" dirty="0" smtClean="0">
                <a:solidFill>
                  <a:schemeClr val="tx1"/>
                </a:solidFill>
              </a:rPr>
              <a:t>손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_ _</a:t>
            </a:r>
            <a:r>
              <a:rPr lang="en-US" altLang="ko-KR" sz="3800" b="1" dirty="0" smtClean="0">
                <a:solidFill>
                  <a:schemeClr val="tx1"/>
                </a:solidFill>
              </a:rPr>
              <a:t>    </a:t>
            </a:r>
            <a:r>
              <a:rPr lang="ko-KR" altLang="en-US" sz="3800" b="1" dirty="0" smtClean="0">
                <a:solidFill>
                  <a:schemeClr val="tx1"/>
                </a:solidFill>
              </a:rPr>
              <a:t>         </a:t>
            </a:r>
            <a:endParaRPr lang="ko-KR" altLang="en-US" sz="2800" dirty="0">
              <a:solidFill>
                <a:schemeClr val="tx1"/>
              </a:solidFill>
            </a:endParaRPr>
          </a:p>
          <a:p>
            <a:pPr algn="r">
              <a:defRPr lang="ko-KR" altLang="en-US"/>
            </a:pPr>
            <a:endParaRPr lang="ko-KR" altLang="en-US" sz="1900" dirty="0">
              <a:solidFill>
                <a:schemeClr val="tx1"/>
              </a:solidFill>
            </a:endParaRPr>
          </a:p>
          <a:p>
            <a:pPr algn="r">
              <a:defRPr lang="ko-KR" altLang="en-US"/>
            </a:pPr>
            <a:r>
              <a:rPr lang="en-US" altLang="ko-KR" dirty="0">
                <a:solidFill>
                  <a:schemeClr val="tx1"/>
                </a:solidFill>
              </a:rPr>
              <a:t>mobile </a:t>
            </a:r>
            <a:r>
              <a:rPr lang="ko-KR" altLang="en-US" b="1" dirty="0" smtClean="0">
                <a:solidFill>
                  <a:schemeClr val="tx1"/>
                </a:solidFill>
              </a:rPr>
              <a:t>010.</a:t>
            </a:r>
            <a:r>
              <a:rPr lang="en-US" altLang="ko-KR" b="1" dirty="0" smtClean="0">
                <a:solidFill>
                  <a:schemeClr val="tx1"/>
                </a:solidFill>
              </a:rPr>
              <a:t>1234</a:t>
            </a:r>
            <a:r>
              <a:rPr lang="ko-KR" altLang="en-US" b="1" dirty="0" smtClean="0">
                <a:solidFill>
                  <a:schemeClr val="tx1"/>
                </a:solidFill>
              </a:rPr>
              <a:t>.</a:t>
            </a:r>
            <a:r>
              <a:rPr lang="en-US" altLang="ko-KR" b="1" dirty="0" smtClean="0">
                <a:solidFill>
                  <a:schemeClr val="tx1"/>
                </a:solidFill>
              </a:rPr>
              <a:t>0123</a:t>
            </a:r>
            <a:endParaRPr lang="en-US" altLang="ko-KR" dirty="0">
              <a:solidFill>
                <a:schemeClr val="tx1"/>
              </a:solidFill>
            </a:endParaRPr>
          </a:p>
          <a:p>
            <a:pPr algn="r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e-mail </a:t>
            </a:r>
            <a:r>
              <a:rPr lang="en-US" altLang="ko-KR" b="1" smtClean="0">
                <a:solidFill>
                  <a:schemeClr val="tx1"/>
                </a:solidFill>
              </a:rPr>
              <a:t>son@gmail.com</a:t>
            </a:r>
            <a:endParaRPr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10800000" flipV="1">
            <a:off x="0" y="548680"/>
            <a:ext cx="9988336" cy="228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갈매기형 수장 14"/>
          <p:cNvSpPr/>
          <p:nvPr/>
        </p:nvSpPr>
        <p:spPr>
          <a:xfrm>
            <a:off x="4031776" y="207389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3843940" y="207389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74625" y="69155"/>
            <a:ext cx="23262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+mn-ea"/>
              </a:rPr>
              <a:t>문제풀기</a:t>
            </a:r>
            <a:r>
              <a: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+mn-ea"/>
              </a:rPr>
              <a:t>(</a:t>
            </a:r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+mn-ea"/>
              </a:rPr>
              <a:t>객관식</a:t>
            </a:r>
            <a:r>
              <a: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+mn-ea"/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786" y="120827"/>
            <a:ext cx="3099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WEB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–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일본어 학습사이트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000760" y="2428868"/>
            <a:ext cx="285752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 smtClean="0"/>
          </a:p>
          <a:p>
            <a:pPr>
              <a:buBlip>
                <a:blip r:embed="rId2"/>
              </a:buBlip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의미에 해당하는 단어를 </a:t>
            </a:r>
            <a:endParaRPr lang="en-US" altLang="ko-KR" sz="1600" dirty="0" smtClean="0"/>
          </a:p>
          <a:p>
            <a:r>
              <a:rPr lang="ko-KR" altLang="en-US" sz="1600" dirty="0" smtClean="0"/>
              <a:t>   맞추는 문제</a:t>
            </a:r>
            <a:endParaRPr lang="en-US" altLang="ko-KR" sz="1600" dirty="0" smtClean="0"/>
          </a:p>
          <a:p>
            <a:pPr>
              <a:buBlip>
                <a:blip r:embed="rId2"/>
              </a:buBlip>
            </a:pP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en-US" altLang="ko-KR" sz="1600" dirty="0" smtClean="0"/>
              <a:t>DB</a:t>
            </a:r>
            <a:r>
              <a:rPr lang="ko-KR" altLang="en-US" sz="1600" dirty="0" smtClean="0"/>
              <a:t>에서 챕터에 해당하는 </a:t>
            </a:r>
            <a:endParaRPr lang="en-US" altLang="ko-KR" sz="1600" dirty="0" smtClean="0"/>
          </a:p>
          <a:p>
            <a:r>
              <a:rPr lang="ko-KR" altLang="en-US" sz="1600" dirty="0" smtClean="0"/>
              <a:t>  단어와 의미를 조회한 후   </a:t>
            </a:r>
            <a:endParaRPr lang="en-US" altLang="ko-KR" sz="1600" dirty="0" smtClean="0"/>
          </a:p>
          <a:p>
            <a:r>
              <a:rPr lang="en-US" altLang="ko-KR" sz="1600" dirty="0" smtClean="0"/>
              <a:t>  JSON</a:t>
            </a:r>
            <a:r>
              <a:rPr lang="ko-KR" altLang="en-US" sz="1600" dirty="0" smtClean="0"/>
              <a:t>객체로 페이지에 전송</a:t>
            </a:r>
            <a:endParaRPr lang="en-US" altLang="ko-KR" sz="1600" dirty="0" smtClean="0"/>
          </a:p>
          <a:p>
            <a:pPr>
              <a:buBlip>
                <a:blip r:embed="rId2"/>
              </a:buBlip>
            </a:pP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JavaScript</a:t>
            </a:r>
            <a:r>
              <a:rPr lang="ko-KR" altLang="en-US" sz="1600" dirty="0" smtClean="0">
                <a:latin typeface="+mn-ea"/>
              </a:rPr>
              <a:t>로 문제 생성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785794"/>
            <a:ext cx="5285772" cy="5786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직선 연결선 8"/>
          <p:cNvCxnSpPr/>
          <p:nvPr/>
        </p:nvCxnSpPr>
        <p:spPr>
          <a:xfrm rot="5400000">
            <a:off x="2943183" y="3657571"/>
            <a:ext cx="568652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10800000" flipV="1">
            <a:off x="0" y="548680"/>
            <a:ext cx="9988336" cy="228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갈매기형 수장 14"/>
          <p:cNvSpPr/>
          <p:nvPr/>
        </p:nvSpPr>
        <p:spPr>
          <a:xfrm>
            <a:off x="4031776" y="207389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3843940" y="207389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5786" y="120827"/>
            <a:ext cx="3099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WEB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–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일본어 학습사이트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000760" y="2071678"/>
            <a:ext cx="28575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 smtClean="0"/>
          </a:p>
          <a:p>
            <a:pPr>
              <a:buBlip>
                <a:blip r:embed="rId2"/>
              </a:buBlip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단어에서 한자에 해당하는   </a:t>
            </a:r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ko-KR" altLang="en-US" sz="1600" dirty="0" smtClean="0"/>
              <a:t>부분을 주황색으로 표시 </a:t>
            </a:r>
            <a:endParaRPr lang="en-US" altLang="ko-KR" sz="1600" dirty="0" smtClean="0"/>
          </a:p>
          <a:p>
            <a:r>
              <a:rPr lang="ko-KR" altLang="en-US" sz="1600" dirty="0" smtClean="0"/>
              <a:t>   표시된 부분에 해당하는 </a:t>
            </a:r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ko-KR" altLang="en-US" sz="1600" dirty="0" smtClean="0"/>
              <a:t>한자를 맞추는 문제</a:t>
            </a:r>
            <a:endParaRPr lang="en-US" altLang="ko-KR" sz="1600" dirty="0" smtClean="0"/>
          </a:p>
          <a:p>
            <a:pPr>
              <a:buBlip>
                <a:blip r:embed="rId2"/>
              </a:buBlip>
            </a:pP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>
                <a:latin typeface="+mn-ea"/>
              </a:rPr>
              <a:t> 각 </a:t>
            </a:r>
            <a:r>
              <a:rPr lang="ko-KR" altLang="en-US" sz="1600" dirty="0" err="1" smtClean="0">
                <a:latin typeface="+mn-ea"/>
              </a:rPr>
              <a:t>단어별로</a:t>
            </a:r>
            <a:r>
              <a:rPr lang="ko-KR" altLang="en-US" sz="1600" dirty="0" smtClean="0">
                <a:latin typeface="+mn-ea"/>
              </a:rPr>
              <a:t> 한자에 </a:t>
            </a:r>
            <a:r>
              <a:rPr lang="ko-KR" altLang="en-US" sz="1600" dirty="0" err="1" smtClean="0">
                <a:latin typeface="+mn-ea"/>
              </a:rPr>
              <a:t>해당하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는 부분과 그렇지 않은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부분을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유니코드 범위를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통해 인식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단어를 </a:t>
            </a:r>
            <a:r>
              <a:rPr lang="ko-KR" altLang="en-US" sz="1600" dirty="0" err="1" smtClean="0">
                <a:latin typeface="+mn-ea"/>
              </a:rPr>
              <a:t>글자별로</a:t>
            </a:r>
            <a:r>
              <a:rPr lang="ko-KR" altLang="en-US" sz="1600" dirty="0" smtClean="0">
                <a:latin typeface="+mn-ea"/>
              </a:rPr>
              <a:t>  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분리한 후 한자에 해당하는  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부분을 자동 인식하여 문제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출제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74625" y="69155"/>
            <a:ext cx="29691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+mn-ea"/>
              </a:rPr>
              <a:t>문제풀기</a:t>
            </a:r>
            <a:r>
              <a: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+mn-ea"/>
              </a:rPr>
              <a:t>(</a:t>
            </a:r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+mn-ea"/>
              </a:rPr>
              <a:t>한자 맞추기</a:t>
            </a:r>
            <a:r>
              <a: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+mn-ea"/>
              </a:rPr>
              <a:t>)</a:t>
            </a:r>
          </a:p>
        </p:txBody>
      </p:sp>
      <p:cxnSp>
        <p:nvCxnSpPr>
          <p:cNvPr id="10" name="직선 연결선 9"/>
          <p:cNvCxnSpPr/>
          <p:nvPr/>
        </p:nvCxnSpPr>
        <p:spPr>
          <a:xfrm rot="5400000">
            <a:off x="2943182" y="3657571"/>
            <a:ext cx="568652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857232"/>
            <a:ext cx="5357850" cy="5741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1071538" y="1743569"/>
            <a:ext cx="707236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bg1"/>
                </a:solidFill>
              </a:rPr>
              <a:t>▷ 프로젝트 주제 : </a:t>
            </a:r>
            <a:r>
              <a:rPr lang="en-US" altLang="ko-KR" sz="1400" dirty="0" smtClean="0">
                <a:solidFill>
                  <a:schemeClr val="bg1"/>
                </a:solidFill>
              </a:rPr>
              <a:t>PC</a:t>
            </a:r>
            <a:r>
              <a:rPr lang="ko-KR" altLang="en-US" sz="1400" dirty="0" smtClean="0">
                <a:solidFill>
                  <a:schemeClr val="bg1"/>
                </a:solidFill>
              </a:rPr>
              <a:t>방 관리 프로그램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</a:rPr>
              <a:t>▷ 프로젝트 기간 </a:t>
            </a:r>
            <a:r>
              <a:rPr lang="ko-KR" altLang="en-US" sz="1400" dirty="0" smtClean="0">
                <a:solidFill>
                  <a:schemeClr val="bg1"/>
                </a:solidFill>
              </a:rPr>
              <a:t>:</a:t>
            </a:r>
            <a:endParaRPr lang="ko-KR" altLang="en-US" sz="1400" dirty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▷ </a:t>
            </a:r>
            <a:r>
              <a:rPr lang="ko-KR" altLang="ko-KR" sz="1400" dirty="0" smtClean="0">
                <a:solidFill>
                  <a:schemeClr val="bg1"/>
                </a:solidFill>
              </a:rPr>
              <a:t>기술 및 환경</a:t>
            </a:r>
            <a:r>
              <a:rPr lang="en-US" altLang="ko-KR" sz="1400" dirty="0" smtClean="0">
                <a:solidFill>
                  <a:schemeClr val="bg1"/>
                </a:solidFill>
              </a:rPr>
              <a:t> :  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               Tool: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NetBeans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            	 Language : Java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            	 DB: Oracle 11g</a:t>
            </a:r>
            <a:endParaRPr lang="ko-KR" altLang="en-US" sz="1400" dirty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▷</a:t>
            </a:r>
            <a:r>
              <a:rPr lang="ko-KR" altLang="ko-KR" sz="1400" dirty="0" smtClean="0">
                <a:solidFill>
                  <a:schemeClr val="bg1"/>
                </a:solidFill>
              </a:rPr>
              <a:t>기</a:t>
            </a:r>
            <a:r>
              <a:rPr lang="en-US" altLang="ko-KR" sz="1400" dirty="0" smtClean="0">
                <a:solidFill>
                  <a:schemeClr val="bg1"/>
                </a:solidFill>
              </a:rPr>
              <a:t>       </a:t>
            </a:r>
            <a:r>
              <a:rPr lang="ko-KR" altLang="ko-KR" sz="1400" dirty="0" smtClean="0">
                <a:solidFill>
                  <a:schemeClr val="bg1"/>
                </a:solidFill>
              </a:rPr>
              <a:t>능</a:t>
            </a:r>
            <a:r>
              <a:rPr lang="en-US" altLang="ko-KR" sz="1400" dirty="0" smtClean="0">
                <a:solidFill>
                  <a:schemeClr val="bg1"/>
                </a:solidFill>
              </a:rPr>
              <a:t>  :  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 	- </a:t>
            </a:r>
            <a:r>
              <a:rPr lang="ko-KR" altLang="ko-KR" sz="1400" dirty="0" smtClean="0">
                <a:solidFill>
                  <a:schemeClr val="bg1"/>
                </a:solidFill>
              </a:rPr>
              <a:t>회원가입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ko-KR" sz="1400" dirty="0" smtClean="0">
                <a:solidFill>
                  <a:schemeClr val="bg1"/>
                </a:solidFill>
              </a:rPr>
              <a:t>회원탈퇴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ko-KR" sz="1400" dirty="0" smtClean="0">
                <a:solidFill>
                  <a:schemeClr val="bg1"/>
                </a:solidFill>
              </a:rPr>
              <a:t>회원정보수정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	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- </a:t>
            </a:r>
            <a:r>
              <a:rPr lang="ko-KR" altLang="en-US" sz="1400" dirty="0" smtClean="0">
                <a:solidFill>
                  <a:schemeClr val="bg1"/>
                </a:solidFill>
              </a:rPr>
              <a:t>관리자 프로그램과 사용자프로그램을 별도로 구현</a:t>
            </a:r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- </a:t>
            </a:r>
            <a:r>
              <a:rPr lang="ko-KR" altLang="en-US" sz="1400" dirty="0" smtClean="0">
                <a:solidFill>
                  <a:schemeClr val="bg1"/>
                </a:solidFill>
              </a:rPr>
              <a:t>사용자프로그램에서 이용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시작시</a:t>
            </a:r>
            <a:r>
              <a:rPr lang="ko-KR" altLang="en-US" sz="1400" dirty="0" smtClean="0">
                <a:solidFill>
                  <a:schemeClr val="bg1"/>
                </a:solidFill>
              </a:rPr>
              <a:t> 관리자 프로그램에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  </a:t>
            </a:r>
            <a:r>
              <a:rPr lang="ko-KR" altLang="en-US" sz="1400" dirty="0" smtClean="0">
                <a:solidFill>
                  <a:schemeClr val="bg1"/>
                </a:solidFill>
              </a:rPr>
              <a:t>이용시간 표시 요금계산 </a:t>
            </a:r>
            <a:r>
              <a:rPr lang="en-US" altLang="ko-KR" sz="1400" dirty="0" smtClean="0">
                <a:solidFill>
                  <a:schemeClr val="bg1"/>
                </a:solidFill>
              </a:rPr>
              <a:t>	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- </a:t>
            </a:r>
            <a:r>
              <a:rPr lang="ko-KR" altLang="en-US" sz="1400" dirty="0" smtClean="0">
                <a:solidFill>
                  <a:schemeClr val="bg1"/>
                </a:solidFill>
              </a:rPr>
              <a:t>상품 판매 관리</a:t>
            </a:r>
            <a:r>
              <a:rPr lang="en-US" altLang="ko-KR" sz="1400" dirty="0" smtClean="0">
                <a:solidFill>
                  <a:schemeClr val="bg1"/>
                </a:solidFill>
              </a:rPr>
              <a:t>, PC</a:t>
            </a:r>
            <a:r>
              <a:rPr lang="ko-KR" altLang="en-US" sz="1400" dirty="0" smtClean="0">
                <a:solidFill>
                  <a:schemeClr val="bg1"/>
                </a:solidFill>
              </a:rPr>
              <a:t>이용 예약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	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	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500042"/>
            <a:ext cx="442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JAVA SWING </a:t>
            </a:r>
            <a:r>
              <a:rPr lang="ko-KR" altLang="en-US" sz="3200" dirty="0" smtClean="0">
                <a:solidFill>
                  <a:schemeClr val="bg1"/>
                </a:solidFill>
              </a:rPr>
              <a:t>프로젝트 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rot="10800000">
            <a:off x="214282" y="1120183"/>
            <a:ext cx="8715436" cy="228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10800000" flipV="1">
            <a:off x="0" y="548680"/>
            <a:ext cx="9988336" cy="228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6352" y="120827"/>
            <a:ext cx="381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JAVA SWING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– PC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방 관리 프로그램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07" y="760382"/>
            <a:ext cx="7956959" cy="5620039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3756976" y="5022003"/>
            <a:ext cx="1341777" cy="0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사각형 설명선 9"/>
          <p:cNvSpPr/>
          <p:nvPr/>
        </p:nvSpPr>
        <p:spPr>
          <a:xfrm>
            <a:off x="5121699" y="4517657"/>
            <a:ext cx="2307686" cy="1656474"/>
          </a:xfrm>
          <a:prstGeom prst="wedgeRectCallout">
            <a:avLst>
              <a:gd name="adj1" fmla="val -19624"/>
              <a:gd name="adj2" fmla="val 499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이용자가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번호와 게임을 </a:t>
            </a:r>
            <a:r>
              <a:rPr lang="ko-KR" altLang="en-US" dirty="0" err="1" smtClean="0"/>
              <a:t>선택한후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서버로 </a:t>
            </a:r>
            <a:r>
              <a:rPr lang="ko-KR" altLang="en-US" dirty="0" err="1" smtClean="0"/>
              <a:t>이용시작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메시지 전송</a:t>
            </a: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876656" y="1968403"/>
            <a:ext cx="1656184" cy="1541431"/>
          </a:xfrm>
          <a:prstGeom prst="rect">
            <a:avLst/>
          </a:prstGeom>
          <a:noFill/>
          <a:ln w="762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2554146" y="2664519"/>
            <a:ext cx="965499" cy="35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540950" y="2154174"/>
            <a:ext cx="4320481" cy="1027776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관리자서버로 메시지가 수신되면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해다</a:t>
            </a:r>
            <a:r>
              <a:rPr lang="en-US" altLang="ko-KR" dirty="0" smtClean="0"/>
              <a:t>PC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사용중인 상태로 변경하고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이용시간 카운트를 시작</a:t>
            </a:r>
            <a:endParaRPr lang="en-US" altLang="ko-KR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1092680" y="4157907"/>
            <a:ext cx="2664296" cy="108012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864984" y="3570402"/>
            <a:ext cx="1836208" cy="875537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4981112" y="3197694"/>
            <a:ext cx="3307" cy="3921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092680" y="2717747"/>
            <a:ext cx="1224136" cy="36004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809463" y="5520206"/>
            <a:ext cx="1710182" cy="36004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7"/>
          <p:cNvCxnSpPr>
            <a:stCxn id="21" idx="1"/>
          </p:cNvCxnSpPr>
          <p:nvPr/>
        </p:nvCxnSpPr>
        <p:spPr>
          <a:xfrm rot="10800000" flipH="1" flipV="1">
            <a:off x="1092679" y="2897767"/>
            <a:ext cx="716783" cy="2772308"/>
          </a:xfrm>
          <a:prstGeom prst="bentConnector4">
            <a:avLst>
              <a:gd name="adj1" fmla="val -69690"/>
              <a:gd name="adj2" fmla="val 10027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20672" y="6149958"/>
            <a:ext cx="3220111" cy="422314"/>
          </a:xfrm>
          <a:prstGeom prst="rect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이용시간 연동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스레드</a:t>
            </a:r>
            <a:endParaRPr lang="ko-KR" altLang="en-US" dirty="0"/>
          </a:p>
        </p:txBody>
      </p:sp>
      <p:sp>
        <p:nvSpPr>
          <p:cNvPr id="25" name="갈매기형 수장 24"/>
          <p:cNvSpPr/>
          <p:nvPr/>
        </p:nvSpPr>
        <p:spPr>
          <a:xfrm>
            <a:off x="4219585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4071934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02619" y="69155"/>
            <a:ext cx="23839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Yoon 윤고딕 520_TT" pitchFamily="18" charset="-127"/>
                <a:ea typeface="Yoon 윤고딕 520_TT" pitchFamily="18" charset="-127"/>
              </a:rPr>
              <a:t>이용시간 </a:t>
            </a:r>
            <a:endParaRPr lang="en-US" altLang="ko-KR" sz="2200" b="1" dirty="0" smtClean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10800000" flipV="1">
            <a:off x="0" y="548680"/>
            <a:ext cx="9988336" cy="228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0" y="790306"/>
            <a:ext cx="7950609" cy="563909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3853486" y="5133460"/>
            <a:ext cx="1224136" cy="288032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사각형 설명선 9"/>
          <p:cNvSpPr/>
          <p:nvPr/>
        </p:nvSpPr>
        <p:spPr>
          <a:xfrm>
            <a:off x="5180206" y="4845427"/>
            <a:ext cx="3168352" cy="1465835"/>
          </a:xfrm>
          <a:prstGeom prst="wedgeRectCallout">
            <a:avLst>
              <a:gd name="adj1" fmla="val -19624"/>
              <a:gd name="adj2" fmla="val 499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이용자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는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관리자 서버에서 종료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메시지를 수신하면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다시 이용가능하도록 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초기화됨</a:t>
            </a:r>
            <a:endParaRPr lang="en-US" altLang="ko-KR" dirty="0"/>
          </a:p>
          <a:p>
            <a:pPr algn="ctr"/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859726" y="2007852"/>
            <a:ext cx="1656184" cy="1541431"/>
          </a:xfrm>
          <a:prstGeom prst="rect">
            <a:avLst/>
          </a:prstGeom>
          <a:noFill/>
          <a:ln w="762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2554711" y="2778567"/>
            <a:ext cx="1910843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589018" y="880485"/>
            <a:ext cx="4320481" cy="1027776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이용중인 </a:t>
            </a:r>
            <a:r>
              <a:rPr lang="en-US" altLang="ko-KR" dirty="0" smtClean="0"/>
              <a:t>PC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관리자에의해</a:t>
            </a:r>
            <a:r>
              <a:rPr lang="ko-KR" altLang="en-US" dirty="0" smtClean="0"/>
              <a:t> 종료되면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게임이용 유무와 이용시간으로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요금을 </a:t>
            </a:r>
            <a:r>
              <a:rPr lang="ko-KR" altLang="en-US" dirty="0" err="1" smtClean="0"/>
              <a:t>계산한후</a:t>
            </a:r>
            <a:r>
              <a:rPr lang="ko-KR" altLang="en-US" dirty="0" smtClean="0"/>
              <a:t> 매출등록화면에 표시</a:t>
            </a:r>
            <a:endParaRPr lang="en-US" altLang="ko-KR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1075750" y="4197356"/>
            <a:ext cx="2664296" cy="108012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532134" y="2103767"/>
            <a:ext cx="3096344" cy="2597646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86352" y="120827"/>
            <a:ext cx="381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JAVA SWING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– PC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방 관리 프로그램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4" name="갈매기형 수장 23"/>
          <p:cNvSpPr/>
          <p:nvPr/>
        </p:nvSpPr>
        <p:spPr>
          <a:xfrm>
            <a:off x="4219585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4071934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02619" y="69155"/>
            <a:ext cx="23839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n-ea"/>
              </a:rPr>
              <a:t>이용요금</a:t>
            </a:r>
            <a:endParaRPr lang="en-US" altLang="ko-KR" sz="2200" b="1" dirty="0" smtClean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10800000" flipV="1">
            <a:off x="0" y="548680"/>
            <a:ext cx="9988336" cy="228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906679" y="2210619"/>
            <a:ext cx="3178949" cy="360040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70919" y="2837601"/>
            <a:ext cx="3214710" cy="138924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01852" y="2210619"/>
            <a:ext cx="2088232" cy="201622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157636" y="4802907"/>
            <a:ext cx="4104456" cy="151216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2478274" y="2570659"/>
            <a:ext cx="2260" cy="504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013620" y="3362747"/>
            <a:ext cx="20162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97647" y="4370859"/>
            <a:ext cx="3015973" cy="720080"/>
          </a:xfrm>
          <a:prstGeom prst="rect">
            <a:avLst/>
          </a:prstGeom>
          <a:ln w="2857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상품은 </a:t>
            </a:r>
            <a:r>
              <a:rPr lang="ko-KR" altLang="en-US" sz="1400" dirty="0" err="1" smtClean="0"/>
              <a:t>전체검색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분류별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상품명 검색으로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 상품의 상세정보를 표시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945207" y="5378971"/>
            <a:ext cx="2924398" cy="5760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상푼분류</a:t>
            </a:r>
            <a:r>
              <a:rPr lang="ko-KR" altLang="en-US" sz="1400" dirty="0" smtClean="0"/>
              <a:t> 등록 수정 삭제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초기화 버튼으로 </a:t>
            </a:r>
            <a:r>
              <a:rPr lang="ko-KR" altLang="en-US" sz="1400" dirty="0" err="1" smtClean="0"/>
              <a:t>선택정보</a:t>
            </a:r>
            <a:r>
              <a:rPr lang="ko-KR" altLang="en-US" sz="1400" dirty="0" smtClean="0"/>
              <a:t> 초기화</a:t>
            </a:r>
            <a:endParaRPr lang="ko-KR" altLang="en-US" sz="1400" dirty="0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797596" y="5667003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453780" y="5827953"/>
            <a:ext cx="648072" cy="3600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252" y="928670"/>
            <a:ext cx="7799838" cy="553113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458" y="2297538"/>
            <a:ext cx="2180503" cy="27934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34486" y="3374659"/>
            <a:ext cx="2238388" cy="285649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0946" y="2360241"/>
            <a:ext cx="2550044" cy="101724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85828" y="3953549"/>
            <a:ext cx="2533650" cy="11049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085458" y="2297538"/>
            <a:ext cx="2180503" cy="279340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077516" y="1289580"/>
            <a:ext cx="2952328" cy="53319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950128" y="3694237"/>
            <a:ext cx="1704794" cy="34887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885828" y="2360241"/>
            <a:ext cx="2550044" cy="100250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879143" y="3928931"/>
            <a:ext cx="2533650" cy="1129517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3272646" y="1822775"/>
            <a:ext cx="334416" cy="3878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3265961" y="2837601"/>
            <a:ext cx="387619" cy="111594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 rot="5400000" flipH="1" flipV="1">
            <a:off x="4826326" y="2619111"/>
            <a:ext cx="1245164" cy="854353"/>
          </a:xfrm>
          <a:prstGeom prst="bentConnector3">
            <a:avLst>
              <a:gd name="adj1" fmla="val 98957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7253980" y="3389396"/>
            <a:ext cx="0" cy="5028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480905" y="5557101"/>
            <a:ext cx="6240531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상품판매버튼을 누르면 </a:t>
            </a:r>
            <a:r>
              <a:rPr lang="ko-KR" altLang="en-US" dirty="0" err="1" smtClean="0"/>
              <a:t>판매가능한</a:t>
            </a:r>
            <a:r>
              <a:rPr lang="ko-KR" altLang="en-US" dirty="0" smtClean="0"/>
              <a:t> 상품을 </a:t>
            </a:r>
            <a:r>
              <a:rPr lang="ko-KR" altLang="en-US" dirty="0" err="1" smtClean="0"/>
              <a:t>분류별로</a:t>
            </a:r>
            <a:r>
              <a:rPr lang="ko-KR" altLang="en-US" dirty="0" smtClean="0"/>
              <a:t> 표시 판매하려는 상품을 </a:t>
            </a:r>
            <a:r>
              <a:rPr lang="ko-KR" altLang="en-US" dirty="0" err="1" smtClean="0"/>
              <a:t>선택후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판매등록</a:t>
            </a:r>
            <a:endParaRPr lang="en-US" altLang="ko-KR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186352" y="120827"/>
            <a:ext cx="381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JAVA SWING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– PC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방 관리 프로그램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0" name="갈매기형 수장 39"/>
          <p:cNvSpPr/>
          <p:nvPr/>
        </p:nvSpPr>
        <p:spPr>
          <a:xfrm>
            <a:off x="4219585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갈매기형 수장 40"/>
          <p:cNvSpPr/>
          <p:nvPr/>
        </p:nvSpPr>
        <p:spPr>
          <a:xfrm>
            <a:off x="4071934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402619" y="69155"/>
            <a:ext cx="23839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n-ea"/>
              </a:rPr>
              <a:t>상품판매</a:t>
            </a:r>
            <a:endParaRPr lang="en-US" altLang="ko-KR" sz="2200" b="1" dirty="0" smtClean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10800000" flipV="1">
            <a:off x="0" y="548680"/>
            <a:ext cx="9988336" cy="228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0728" y="857232"/>
            <a:ext cx="7800362" cy="551017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97754" y="2143925"/>
            <a:ext cx="4123454" cy="154660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165224" y="2143926"/>
            <a:ext cx="3024336" cy="252028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56937" y="3944126"/>
            <a:ext cx="3015973" cy="720080"/>
          </a:xfrm>
          <a:prstGeom prst="rect">
            <a:avLst/>
          </a:prstGeom>
          <a:ln w="2857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달력에서 날짜 선택 후 </a:t>
            </a:r>
            <a:endParaRPr lang="en-US" altLang="ko-KR" sz="1400" dirty="0" smtClean="0"/>
          </a:p>
          <a:p>
            <a:pPr algn="ctr"/>
            <a:r>
              <a:rPr lang="ko-KR" altLang="en-US" sz="1400" dirty="0" err="1" smtClean="0"/>
              <a:t>조회번튼으로</a:t>
            </a:r>
            <a:r>
              <a:rPr lang="ko-KR" altLang="en-US" sz="1400" dirty="0" smtClean="0"/>
              <a:t> 매출 상세정보 조회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997123" y="5403069"/>
            <a:ext cx="3356445" cy="576064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선택한 날짜의 </a:t>
            </a:r>
            <a:r>
              <a:rPr lang="ko-KR" altLang="en-US" sz="1400" dirty="0" err="1" smtClean="0"/>
              <a:t>매출합계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선택한 날짜가 해당한 달의 </a:t>
            </a:r>
            <a:r>
              <a:rPr lang="ko-KR" altLang="en-US" sz="1400" dirty="0" err="1" smtClean="0"/>
              <a:t>매출합계</a:t>
            </a:r>
            <a:endParaRPr lang="ko-KR" altLang="en-US" sz="1400" dirty="0"/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4353568" y="5691101"/>
            <a:ext cx="811656" cy="5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165224" y="4736214"/>
            <a:ext cx="3024336" cy="14401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/>
          <p:nvPr/>
        </p:nvCxnSpPr>
        <p:spPr>
          <a:xfrm rot="10800000">
            <a:off x="4229120" y="3690534"/>
            <a:ext cx="936104" cy="613632"/>
          </a:xfrm>
          <a:prstGeom prst="bentConnector3">
            <a:avLst>
              <a:gd name="adj1" fmla="val 99745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86352" y="120827"/>
            <a:ext cx="381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JAVA SWING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– PC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방 관리 프로그램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4219585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갈매기형 수장 32"/>
          <p:cNvSpPr/>
          <p:nvPr/>
        </p:nvSpPr>
        <p:spPr>
          <a:xfrm>
            <a:off x="4071934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02619" y="69155"/>
            <a:ext cx="23839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Yoon 윤고딕 520_TT" pitchFamily="18" charset="-127"/>
                <a:ea typeface="Yoon 윤고딕 520_TT" pitchFamily="18" charset="-127"/>
              </a:rPr>
              <a:t>매출정보</a:t>
            </a:r>
            <a:endParaRPr lang="en-US" altLang="ko-KR" sz="2200" b="1" dirty="0" smtClean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10800000" flipV="1">
            <a:off x="0" y="548680"/>
            <a:ext cx="9988336" cy="228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1035481"/>
            <a:ext cx="8135531" cy="532247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88050" y="5293818"/>
            <a:ext cx="504056" cy="36004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96362" y="2338552"/>
            <a:ext cx="3672408" cy="79502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496362" y="4789762"/>
            <a:ext cx="3672408" cy="136815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7"/>
          <p:cNvCxnSpPr>
            <a:stCxn id="8" idx="0"/>
          </p:cNvCxnSpPr>
          <p:nvPr/>
        </p:nvCxnSpPr>
        <p:spPr>
          <a:xfrm rot="5400000" flipH="1" flipV="1">
            <a:off x="2066092" y="2935556"/>
            <a:ext cx="2232248" cy="248427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6259872" y="3205586"/>
            <a:ext cx="0" cy="15841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536910" y="3349602"/>
            <a:ext cx="3445923" cy="1095081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달력에서 날짜를 선택하면 해당 날짜의 </a:t>
            </a:r>
            <a:r>
              <a:rPr lang="ko-KR" altLang="en-US" dirty="0" err="1" smtClean="0"/>
              <a:t>예약목록을</a:t>
            </a:r>
            <a:r>
              <a:rPr lang="ko-KR" altLang="en-US" dirty="0" smtClean="0"/>
              <a:t> 표시 목록을 선택해서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272226" y="3925666"/>
            <a:ext cx="504056" cy="43204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04662" y="4444683"/>
            <a:ext cx="2119692" cy="120917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예약이 있는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날짜의 배경색을 변경하여 예약이 있음을 표시</a:t>
            </a:r>
            <a:endParaRPr lang="en-US" altLang="ko-KR" dirty="0" smtClean="0"/>
          </a:p>
        </p:txBody>
      </p:sp>
      <p:cxnSp>
        <p:nvCxnSpPr>
          <p:cNvPr id="19" name="꺾인 연결선 18"/>
          <p:cNvCxnSpPr/>
          <p:nvPr/>
        </p:nvCxnSpPr>
        <p:spPr>
          <a:xfrm flipV="1">
            <a:off x="2696162" y="3997674"/>
            <a:ext cx="576064" cy="447009"/>
          </a:xfrm>
          <a:prstGeom prst="bentConnector3">
            <a:avLst>
              <a:gd name="adj1" fmla="val 5908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6352" y="120827"/>
            <a:ext cx="381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JAVA SWING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– PC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방 관리 프로그램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4219585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4071934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02619" y="69155"/>
            <a:ext cx="23839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n-ea"/>
              </a:rPr>
              <a:t>이용예약</a:t>
            </a:r>
            <a:endParaRPr lang="en-US" altLang="ko-KR" sz="2200" b="1" dirty="0" smtClean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1071538" y="1743569"/>
            <a:ext cx="7072362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bg1"/>
                </a:solidFill>
              </a:rPr>
              <a:t>▷ </a:t>
            </a:r>
            <a:r>
              <a:rPr lang="ko-KR" altLang="en-US" sz="1400" dirty="0" smtClean="0">
                <a:solidFill>
                  <a:schemeClr val="bg1"/>
                </a:solidFill>
              </a:rPr>
              <a:t>프로젝트 </a:t>
            </a:r>
            <a:r>
              <a:rPr lang="ko-KR" altLang="en-US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일본어학습</a:t>
            </a:r>
            <a:r>
              <a:rPr lang="en-US" altLang="ko-KR" sz="1400" dirty="0" smtClean="0">
                <a:solidFill>
                  <a:schemeClr val="bg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칸지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2136,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탕고</a:t>
            </a:r>
            <a:r>
              <a:rPr lang="en-US" altLang="ko-KR" sz="1400" dirty="0" smtClean="0">
                <a:solidFill>
                  <a:schemeClr val="bg1"/>
                </a:solidFill>
              </a:rPr>
              <a:t>1000, </a:t>
            </a:r>
            <a:r>
              <a:rPr lang="ko-KR" altLang="en-US" sz="1400" dirty="0" smtClean="0">
                <a:solidFill>
                  <a:schemeClr val="bg1"/>
                </a:solidFill>
              </a:rPr>
              <a:t>일한문상</a:t>
            </a:r>
            <a:r>
              <a:rPr lang="en-US" altLang="ko-KR" sz="1400" dirty="0" smtClean="0">
                <a:solidFill>
                  <a:schemeClr val="bg1"/>
                </a:solidFill>
              </a:rPr>
              <a:t>), </a:t>
            </a:r>
            <a:r>
              <a:rPr lang="ko-KR" altLang="en-US" sz="1400" dirty="0" smtClean="0">
                <a:solidFill>
                  <a:schemeClr val="bg1"/>
                </a:solidFill>
              </a:rPr>
              <a:t>시급계산</a:t>
            </a:r>
            <a:r>
              <a:rPr lang="en-US" altLang="ko-KR" sz="1400" dirty="0" smtClean="0">
                <a:solidFill>
                  <a:schemeClr val="bg1"/>
                </a:solidFill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</a:rPr>
              <a:t>근무일지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endParaRPr lang="ko-KR" altLang="en-US" sz="1400" dirty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▷ </a:t>
            </a:r>
            <a:r>
              <a:rPr lang="ko-KR" altLang="ko-KR" sz="1400" dirty="0" smtClean="0">
                <a:solidFill>
                  <a:schemeClr val="bg1"/>
                </a:solidFill>
              </a:rPr>
              <a:t>기술 및 환경</a:t>
            </a:r>
            <a:r>
              <a:rPr lang="en-US" altLang="ko-KR" sz="1400" dirty="0" smtClean="0">
                <a:solidFill>
                  <a:schemeClr val="bg1"/>
                </a:solidFill>
              </a:rPr>
              <a:t> :  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               Tool: Android Studio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            	 Language : Java, Android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            	 DB: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SQLite</a:t>
            </a:r>
            <a:endParaRPr lang="ko-KR" altLang="en-US" sz="1400" dirty="0" smtClean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▷</a:t>
            </a:r>
            <a:r>
              <a:rPr lang="ko-KR" altLang="ko-KR" sz="1400" dirty="0" smtClean="0">
                <a:solidFill>
                  <a:schemeClr val="bg1"/>
                </a:solidFill>
              </a:rPr>
              <a:t>기</a:t>
            </a:r>
            <a:r>
              <a:rPr lang="en-US" altLang="ko-KR" sz="1400" dirty="0" smtClean="0">
                <a:solidFill>
                  <a:schemeClr val="bg1"/>
                </a:solidFill>
              </a:rPr>
              <a:t>       </a:t>
            </a:r>
            <a:r>
              <a:rPr lang="ko-KR" altLang="ko-KR" sz="1400" dirty="0" smtClean="0">
                <a:solidFill>
                  <a:schemeClr val="bg1"/>
                </a:solidFill>
              </a:rPr>
              <a:t>능</a:t>
            </a:r>
            <a:r>
              <a:rPr lang="en-US" altLang="ko-KR" sz="1400" dirty="0" smtClean="0">
                <a:solidFill>
                  <a:schemeClr val="bg1"/>
                </a:solidFill>
              </a:rPr>
              <a:t>  :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일본어학습앱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- </a:t>
            </a:r>
            <a:r>
              <a:rPr lang="ko-KR" altLang="en-US" sz="1400" dirty="0" smtClean="0">
                <a:solidFill>
                  <a:schemeClr val="bg1"/>
                </a:solidFill>
              </a:rPr>
              <a:t>한자 단어 문장 학습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플래시카드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짝맞추기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문제풀기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 	    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   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시급계산앱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</a:rPr>
              <a:t>일급계산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세금설정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메모등록</a:t>
            </a:r>
            <a:r>
              <a:rPr lang="en-US" altLang="ko-KR" sz="1400" dirty="0" smtClean="0">
                <a:solidFill>
                  <a:schemeClr val="bg1"/>
                </a:solidFill>
              </a:rPr>
              <a:t>)	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    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    </a:t>
            </a:r>
            <a:r>
              <a:rPr lang="ko-KR" altLang="en-US" sz="1400" dirty="0" smtClean="0">
                <a:solidFill>
                  <a:schemeClr val="bg1"/>
                </a:solidFill>
              </a:rPr>
              <a:t>일급계산</a:t>
            </a:r>
            <a:r>
              <a:rPr lang="en-US" altLang="ko-KR" sz="1400" dirty="0" smtClean="0">
                <a:solidFill>
                  <a:schemeClr val="bg1"/>
                </a:solidFill>
              </a:rPr>
              <a:t>1  - </a:t>
            </a:r>
            <a:r>
              <a:rPr lang="ko-KR" altLang="en-US" sz="1400" dirty="0" smtClean="0">
                <a:solidFill>
                  <a:schemeClr val="bg1"/>
                </a:solidFill>
              </a:rPr>
              <a:t>시급 </a:t>
            </a:r>
            <a:r>
              <a:rPr lang="en-US" altLang="ko-KR" sz="1400" dirty="0" smtClean="0">
                <a:solidFill>
                  <a:schemeClr val="bg1"/>
                </a:solidFill>
              </a:rPr>
              <a:t>x </a:t>
            </a:r>
            <a:r>
              <a:rPr lang="ko-KR" altLang="en-US" sz="1400" dirty="0" smtClean="0">
                <a:solidFill>
                  <a:schemeClr val="bg1"/>
                </a:solidFill>
              </a:rPr>
              <a:t>시간의 간단한 일급계산</a:t>
            </a:r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    </a:t>
            </a:r>
            <a:r>
              <a:rPr lang="ko-KR" altLang="en-US" sz="1400" dirty="0" smtClean="0">
                <a:solidFill>
                  <a:schemeClr val="bg1"/>
                </a:solidFill>
              </a:rPr>
              <a:t>일급계산</a:t>
            </a:r>
            <a:r>
              <a:rPr lang="en-US" altLang="ko-KR" sz="1400" dirty="0" smtClean="0">
                <a:solidFill>
                  <a:schemeClr val="bg1"/>
                </a:solidFill>
              </a:rPr>
              <a:t>2  - </a:t>
            </a:r>
            <a:r>
              <a:rPr lang="ko-KR" altLang="en-US" sz="1400" dirty="0" smtClean="0">
                <a:solidFill>
                  <a:schemeClr val="bg1"/>
                </a:solidFill>
              </a:rPr>
              <a:t>시급 </a:t>
            </a:r>
            <a:r>
              <a:rPr lang="en-US" altLang="ko-KR" sz="1400" dirty="0" smtClean="0">
                <a:solidFill>
                  <a:schemeClr val="bg1"/>
                </a:solidFill>
              </a:rPr>
              <a:t>x </a:t>
            </a:r>
            <a:r>
              <a:rPr lang="ko-KR" altLang="en-US" sz="1400" dirty="0" smtClean="0">
                <a:solidFill>
                  <a:schemeClr val="bg1"/>
                </a:solidFill>
              </a:rPr>
              <a:t>시간의 리스트를 합산하여 일급계산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                   일급계산</a:t>
            </a:r>
            <a:r>
              <a:rPr lang="en-US" altLang="ko-KR" sz="1400" dirty="0" smtClean="0">
                <a:solidFill>
                  <a:schemeClr val="bg1"/>
                </a:solidFill>
              </a:rPr>
              <a:t>3  - </a:t>
            </a:r>
            <a:r>
              <a:rPr lang="ko-KR" altLang="en-US" sz="1400" dirty="0" smtClean="0">
                <a:solidFill>
                  <a:schemeClr val="bg1"/>
                </a:solidFill>
              </a:rPr>
              <a:t>연장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야간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휴일 수당을 적용하고 휴식시간에 해당하는 </a:t>
            </a:r>
            <a:r>
              <a:rPr lang="en-US" altLang="ko-KR" sz="1400" dirty="0" smtClean="0">
                <a:solidFill>
                  <a:schemeClr val="bg1"/>
                </a:solidFill>
              </a:rPr>
              <a:t>		       </a:t>
            </a:r>
            <a:r>
              <a:rPr lang="ko-KR" altLang="en-US" sz="1400" dirty="0" smtClean="0">
                <a:solidFill>
                  <a:schemeClr val="bg1"/>
                </a:solidFill>
              </a:rPr>
              <a:t>급여를 차감 자동 일급계산</a:t>
            </a:r>
            <a:r>
              <a:rPr lang="en-US" altLang="ko-KR" sz="1400" dirty="0" smtClean="0">
                <a:solidFill>
                  <a:schemeClr val="bg1"/>
                </a:solidFill>
              </a:rPr>
              <a:t> 	</a:t>
            </a: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    </a:t>
            </a:r>
            <a:r>
              <a:rPr lang="ko-KR" altLang="en-US" sz="1400" dirty="0" smtClean="0">
                <a:solidFill>
                  <a:schemeClr val="bg1"/>
                </a:solidFill>
              </a:rPr>
              <a:t>데이터 백업 </a:t>
            </a:r>
            <a:r>
              <a:rPr lang="en-US" altLang="ko-KR" sz="1400" dirty="0" smtClean="0">
                <a:solidFill>
                  <a:schemeClr val="bg1"/>
                </a:solidFill>
              </a:rPr>
              <a:t>–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저장된데이터를</a:t>
            </a:r>
            <a:r>
              <a:rPr lang="ko-KR" altLang="en-US" sz="1400" dirty="0" smtClean="0">
                <a:solidFill>
                  <a:schemeClr val="bg1"/>
                </a:solidFill>
              </a:rPr>
              <a:t> 백업</a:t>
            </a:r>
            <a:r>
              <a:rPr lang="en-US" altLang="ko-KR" sz="1400" dirty="0" smtClean="0">
                <a:solidFill>
                  <a:schemeClr val="bg1"/>
                </a:solidFill>
              </a:rPr>
              <a:t>(db</a:t>
            </a:r>
            <a:r>
              <a:rPr lang="ko-KR" altLang="en-US" sz="1400" dirty="0" smtClean="0">
                <a:solidFill>
                  <a:schemeClr val="bg1"/>
                </a:solidFill>
              </a:rPr>
              <a:t>파일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엑셀문서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	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0100" y="500042"/>
            <a:ext cx="3929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ANDROID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ko-KR" altLang="en-US" sz="3200" dirty="0" smtClean="0">
                <a:solidFill>
                  <a:schemeClr val="bg1"/>
                </a:solidFill>
              </a:rPr>
              <a:t> 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rot="10800000">
            <a:off x="214282" y="1120183"/>
            <a:ext cx="8715436" cy="228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10800000" flipV="1">
            <a:off x="0" y="548680"/>
            <a:ext cx="9988336" cy="228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6352" y="120827"/>
            <a:ext cx="381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Android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– PC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방 관리 프로그램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4219585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4071934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02619" y="69155"/>
            <a:ext cx="3312653" cy="4308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92D050"/>
                </a:solidFill>
                <a:latin typeface="+mn-ea"/>
              </a:rPr>
              <a:t>일본어 학습</a:t>
            </a:r>
            <a:r>
              <a: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92D050"/>
                </a:solidFill>
                <a:latin typeface="+mn-ea"/>
              </a:rPr>
              <a:t>(</a:t>
            </a:r>
            <a:r>
              <a:rPr lang="ko-KR" altLang="en-US" sz="2200" b="1" dirty="0" err="1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92D050"/>
                </a:solidFill>
                <a:latin typeface="+mn-ea"/>
              </a:rPr>
              <a:t>칸지</a:t>
            </a:r>
            <a:r>
              <a: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92D050"/>
                </a:solidFill>
                <a:latin typeface="+mn-ea"/>
              </a:rPr>
              <a:t>2136)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9" y="1214421"/>
            <a:ext cx="2853055" cy="50720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6" y="714357"/>
            <a:ext cx="2872916" cy="510740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845" y="1214422"/>
            <a:ext cx="2853055" cy="507209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36" y="1179114"/>
            <a:ext cx="2872915" cy="5107405"/>
          </a:xfrm>
          <a:prstGeom prst="rect">
            <a:avLst/>
          </a:prstGeom>
        </p:spPr>
      </p:pic>
      <p:sp>
        <p:nvSpPr>
          <p:cNvPr id="35" name="직사각형 34">
            <a:hlinkClick r:id="rId6"/>
          </p:cNvPr>
          <p:cNvSpPr/>
          <p:nvPr/>
        </p:nvSpPr>
        <p:spPr>
          <a:xfrm>
            <a:off x="714348" y="702214"/>
            <a:ext cx="7643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6"/>
              </a:rPr>
              <a:t>https://play.google.com/store/apps/details?id=com.droidkoon.kanji2136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00166" y="1328726"/>
            <a:ext cx="6286544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b="1" dirty="0" smtClean="0">
                <a:cs typeface="함초롬돋움"/>
              </a:rPr>
              <a:t>[NCS</a:t>
            </a:r>
            <a:r>
              <a:rPr lang="ko-KR" altLang="en-US" b="1" dirty="0" smtClean="0"/>
              <a:t> 기반] 프로젝트 중심의 자바 &amp; </a:t>
            </a:r>
            <a:r>
              <a:rPr lang="ko-KR" altLang="en-US" b="1" dirty="0" err="1" smtClean="0"/>
              <a:t>안드로이드</a:t>
            </a:r>
            <a:r>
              <a:rPr lang="ko-KR" altLang="en-US" b="1" dirty="0" smtClean="0"/>
              <a:t> 개발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43042" y="128586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1142976" y="21429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928662" y="21429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20163" y="71414"/>
            <a:ext cx="1365887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900" dirty="0" smtClean="0"/>
              <a:t>교육사항</a:t>
            </a:r>
            <a:endParaRPr lang="ko-KR" altLang="en-US" sz="1900" dirty="0"/>
          </a:p>
        </p:txBody>
      </p:sp>
      <p:sp>
        <p:nvSpPr>
          <p:cNvPr id="30" name="TextBox 6"/>
          <p:cNvSpPr txBox="1"/>
          <p:nvPr/>
        </p:nvSpPr>
        <p:spPr>
          <a:xfrm>
            <a:off x="2071670" y="2358479"/>
            <a:ext cx="528813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 dirty="0" smtClean="0"/>
              <a:t>▷ </a:t>
            </a:r>
            <a:r>
              <a:rPr lang="ko-KR" altLang="en-US" sz="1600" dirty="0"/>
              <a:t>교육기관 :</a:t>
            </a:r>
            <a:r>
              <a:rPr lang="en-US" altLang="ko-KR" sz="1600" dirty="0">
                <a:cs typeface="함초롬돋움"/>
              </a:rPr>
              <a:t> </a:t>
            </a:r>
            <a:endParaRPr lang="en-US" altLang="ko-KR" sz="1600" dirty="0" smtClean="0">
              <a:cs typeface="함초롬돋움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 dirty="0" smtClean="0"/>
              <a:t>▷ </a:t>
            </a:r>
            <a:r>
              <a:rPr lang="ko-KR" altLang="en-US" sz="1600" dirty="0"/>
              <a:t>교육기간 </a:t>
            </a:r>
            <a:r>
              <a:rPr lang="ko-KR" altLang="en-US" sz="1600" dirty="0" smtClean="0"/>
              <a:t>:</a:t>
            </a:r>
            <a:endParaRPr lang="ko-KR" altLang="en-US" sz="1600" dirty="0"/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 dirty="0"/>
              <a:t>▷ 교육내용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 dirty="0"/>
              <a:t>     - Language : JAVA, JSP, Javascript, </a:t>
            </a:r>
            <a:r>
              <a:rPr lang="ko-KR" altLang="en-US" sz="1600" dirty="0" smtClean="0"/>
              <a:t>jQuery</a:t>
            </a:r>
            <a:r>
              <a:rPr lang="ko-KR" altLang="en-US" sz="1600" dirty="0"/>
              <a:t>, html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 dirty="0"/>
              <a:t>     - DBMS : Oracle11g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 dirty="0"/>
              <a:t>     - Framework: myBatis, </a:t>
            </a:r>
            <a:r>
              <a:rPr lang="ko-KR" altLang="en-US" sz="1600" dirty="0" smtClean="0"/>
              <a:t>SPRING</a:t>
            </a:r>
            <a:endParaRPr lang="ko-KR" altLang="en-US" sz="1600" dirty="0"/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 dirty="0"/>
              <a:t>     - WAS : Apache Tomcat 8.0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 dirty="0"/>
              <a:t>     - Tools : Eclipse, Toad, ER-Win, Git</a:t>
            </a:r>
          </a:p>
        </p:txBody>
      </p:sp>
    </p:spTree>
    <p:extLst>
      <p:ext uri="{BB962C8B-B14F-4D97-AF65-F5344CB8AC3E}">
        <p14:creationId xmlns:p14="http://schemas.microsoft.com/office/powerpoint/2010/main" val="8525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10800000" flipV="1">
            <a:off x="0" y="548680"/>
            <a:ext cx="9988336" cy="228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6352" y="120827"/>
            <a:ext cx="381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Android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– PC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방 관리 프로그램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4219585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4071934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02619" y="69155"/>
            <a:ext cx="3312653" cy="76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92D050"/>
                </a:solidFill>
                <a:latin typeface="+mn-ea"/>
              </a:rPr>
              <a:t>일본어 학습</a:t>
            </a:r>
            <a:r>
              <a: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92D050"/>
                </a:solidFill>
                <a:latin typeface="+mn-ea"/>
              </a:rPr>
              <a:t>(</a:t>
            </a:r>
            <a:r>
              <a:rPr lang="ko-KR" altLang="en-US" sz="2200" b="1" dirty="0" err="1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92D050"/>
                </a:solidFill>
                <a:latin typeface="+mn-ea"/>
              </a:rPr>
              <a:t>칸지</a:t>
            </a:r>
            <a:r>
              <a: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92D050"/>
                </a:solidFill>
                <a:latin typeface="+mn-ea"/>
              </a:rPr>
              <a:t>2136)</a:t>
            </a:r>
          </a:p>
          <a:p>
            <a:pPr algn="ctr"/>
            <a:endParaRPr lang="en-US" altLang="ko-KR" sz="2200" b="1" dirty="0" smtClean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92D050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4" y="1179115"/>
            <a:ext cx="2872916" cy="51074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0" y="1179115"/>
            <a:ext cx="2853055" cy="50720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36" y="1179115"/>
            <a:ext cx="2853055" cy="5072098"/>
          </a:xfrm>
          <a:prstGeom prst="rect">
            <a:avLst/>
          </a:prstGeom>
        </p:spPr>
      </p:pic>
      <p:sp>
        <p:nvSpPr>
          <p:cNvPr id="11" name="직사각형 10">
            <a:hlinkClick r:id="rId5"/>
          </p:cNvPr>
          <p:cNvSpPr/>
          <p:nvPr/>
        </p:nvSpPr>
        <p:spPr>
          <a:xfrm>
            <a:off x="714348" y="702214"/>
            <a:ext cx="7643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5"/>
              </a:rPr>
              <a:t>https://play.google.com/store/apps/details?id=com.droidkoon.kanji2136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10800000" flipV="1">
            <a:off x="0" y="548680"/>
            <a:ext cx="9988336" cy="228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6352" y="120827"/>
            <a:ext cx="381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Android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– PC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방 관리 프로그램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4219585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4071934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02619" y="69155"/>
            <a:ext cx="3169777" cy="43088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일본어 학습</a:t>
            </a:r>
            <a:r>
              <a: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(</a:t>
            </a:r>
            <a:r>
              <a:rPr lang="ko-KR" altLang="en-US" sz="2200" b="1" dirty="0" err="1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탕고</a:t>
            </a:r>
            <a:r>
              <a: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10000)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36" y="1144582"/>
            <a:ext cx="2903370" cy="516154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" y="1152737"/>
            <a:ext cx="2927937" cy="52052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0" y="1162593"/>
            <a:ext cx="2903371" cy="516154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000100" y="642918"/>
            <a:ext cx="7500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5"/>
              </a:rPr>
              <a:t>https://play.google.com/store/apps/details?id=com.appkoon.jpword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10800000" flipV="1">
            <a:off x="0" y="548680"/>
            <a:ext cx="9988336" cy="228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6352" y="120827"/>
            <a:ext cx="381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Android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– PC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방 관리 프로그램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4219585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4071934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" y="1229515"/>
            <a:ext cx="2884749" cy="51284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011" y="1229516"/>
            <a:ext cx="2884749" cy="51284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36" y="1173170"/>
            <a:ext cx="2884749" cy="51284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02619" y="69155"/>
            <a:ext cx="3169777" cy="43088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일본어 학습</a:t>
            </a:r>
            <a:r>
              <a: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(</a:t>
            </a:r>
            <a:r>
              <a:rPr lang="ko-KR" altLang="en-US" sz="2200" b="1" dirty="0" err="1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탕고</a:t>
            </a:r>
            <a:r>
              <a: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10000)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57224" y="702214"/>
            <a:ext cx="7500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5"/>
              </a:rPr>
              <a:t>https://play.google.com/store/apps/details?id=com.appkoon.jpword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10800000" flipV="1">
            <a:off x="0" y="548680"/>
            <a:ext cx="9988336" cy="228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6352" y="120827"/>
            <a:ext cx="381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Android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– PC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방 관리 프로그램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4219585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4071934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02619" y="69155"/>
            <a:ext cx="3455529" cy="4308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+mn-ea"/>
              </a:rPr>
              <a:t>일본어 학습</a:t>
            </a:r>
            <a:r>
              <a: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+mn-ea"/>
              </a:rPr>
              <a:t>일한문상</a:t>
            </a:r>
            <a:r>
              <a: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4" y="1112173"/>
            <a:ext cx="2830203" cy="50314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0" y="1112172"/>
            <a:ext cx="2825133" cy="50224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74" y="1112171"/>
            <a:ext cx="2807352" cy="499084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00100" y="642918"/>
            <a:ext cx="7500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5"/>
              </a:rPr>
              <a:t>https://play.google.com/store/apps/details?id=com.appkoon.jpbunc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10800000" flipV="1">
            <a:off x="0" y="548680"/>
            <a:ext cx="9988336" cy="228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6352" y="120827"/>
            <a:ext cx="381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Android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– PC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방 관리 프로그램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4219585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4071934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02619" y="69155"/>
            <a:ext cx="2812587" cy="4308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+mn-ea"/>
              </a:rPr>
              <a:t>시급계산기</a:t>
            </a:r>
            <a:r>
              <a: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+mn-ea"/>
              </a:rPr>
              <a:t>(</a:t>
            </a:r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+mn-ea"/>
              </a:rPr>
              <a:t>근무일지</a:t>
            </a:r>
            <a:r>
              <a: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+mn-ea"/>
              </a:rPr>
              <a:t>)</a:t>
            </a:r>
          </a:p>
        </p:txBody>
      </p:sp>
      <p:pic>
        <p:nvPicPr>
          <p:cNvPr id="1031" name="Picture 7" descr="C:\Users\User\Downloads\근무일지\20170517_09592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483" y="1214423"/>
            <a:ext cx="2818881" cy="5000659"/>
          </a:xfrm>
          <a:prstGeom prst="rect">
            <a:avLst/>
          </a:prstGeom>
          <a:noFill/>
        </p:spPr>
      </p:pic>
      <p:pic>
        <p:nvPicPr>
          <p:cNvPr id="1032" name="Picture 8" descr="C:\Users\User\Downloads\근무일지\20170517_1000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81879" y="1214423"/>
            <a:ext cx="2818881" cy="5000659"/>
          </a:xfrm>
          <a:prstGeom prst="rect">
            <a:avLst/>
          </a:prstGeom>
          <a:noFill/>
        </p:spPr>
      </p:pic>
      <p:pic>
        <p:nvPicPr>
          <p:cNvPr id="1033" name="Picture 9" descr="C:\Users\User\Downloads\근무일지\20170517_10005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3636" y="1214423"/>
            <a:ext cx="2824890" cy="5000659"/>
          </a:xfrm>
          <a:prstGeom prst="rect">
            <a:avLst/>
          </a:prstGeom>
          <a:noFill/>
        </p:spPr>
      </p:pic>
      <p:sp>
        <p:nvSpPr>
          <p:cNvPr id="18" name="직사각형 17"/>
          <p:cNvSpPr/>
          <p:nvPr/>
        </p:nvSpPr>
        <p:spPr>
          <a:xfrm>
            <a:off x="785786" y="702214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5"/>
              </a:rPr>
              <a:t>https://play.google.com/store/apps/details?id=com.droidkoon.partpay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10800000" flipV="1">
            <a:off x="0" y="548680"/>
            <a:ext cx="9988336" cy="228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6352" y="120827"/>
            <a:ext cx="381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Android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– PC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방 관리 프로그램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4219585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4071934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2" name="Picture 4" descr="C:\Users\User\Downloads\근무일지\20170517_10023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3636" y="1360191"/>
            <a:ext cx="2857520" cy="5069204"/>
          </a:xfrm>
          <a:prstGeom prst="rect">
            <a:avLst/>
          </a:prstGeom>
          <a:noFill/>
        </p:spPr>
      </p:pic>
      <p:pic>
        <p:nvPicPr>
          <p:cNvPr id="2053" name="Picture 5" descr="C:\Users\User\Downloads\근무일지\20170517_1001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1360191"/>
            <a:ext cx="2857520" cy="5069204"/>
          </a:xfrm>
          <a:prstGeom prst="rect">
            <a:avLst/>
          </a:prstGeom>
          <a:noFill/>
        </p:spPr>
      </p:pic>
      <p:pic>
        <p:nvPicPr>
          <p:cNvPr id="2054" name="Picture 6" descr="C:\Users\User\Downloads\근무일지\20170517_10014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3239" y="1360191"/>
            <a:ext cx="2857521" cy="506920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4402619" y="69155"/>
            <a:ext cx="2812587" cy="4308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+mn-ea"/>
              </a:rPr>
              <a:t>시급계산기</a:t>
            </a:r>
            <a:r>
              <a: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+mn-ea"/>
              </a:rPr>
              <a:t>(</a:t>
            </a:r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+mn-ea"/>
              </a:rPr>
              <a:t>근무일지</a:t>
            </a:r>
            <a:r>
              <a: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+mn-ea"/>
              </a:rPr>
              <a:t>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14348" y="773652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5"/>
              </a:rPr>
              <a:t>https://play.google.com/store/apps/details?id=com.droidkoon.partpay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10800000" flipV="1">
            <a:off x="0" y="548680"/>
            <a:ext cx="9988336" cy="228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6352" y="120827"/>
            <a:ext cx="381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Android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– PC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방 관리 프로그램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4219585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4071934" y="207389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4" name="Picture 2" descr="C:\Users\User\Downloads\근무일지\Screenshot_2017-05-17-10-10-3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280969"/>
            <a:ext cx="2895990" cy="5148427"/>
          </a:xfrm>
          <a:prstGeom prst="rect">
            <a:avLst/>
          </a:prstGeom>
          <a:noFill/>
        </p:spPr>
      </p:pic>
      <p:pic>
        <p:nvPicPr>
          <p:cNvPr id="3075" name="Picture 3" descr="C:\Users\User\Downloads\근무일지\20170517_10030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240" y="1285858"/>
            <a:ext cx="2899421" cy="5143538"/>
          </a:xfrm>
          <a:prstGeom prst="rect">
            <a:avLst/>
          </a:prstGeom>
          <a:noFill/>
        </p:spPr>
      </p:pic>
      <p:pic>
        <p:nvPicPr>
          <p:cNvPr id="3076" name="Picture 4" descr="C:\Users\User\Downloads\근무일지\Screenshot_2017-05-17-10-09-50 (1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3636" y="1285860"/>
            <a:ext cx="2893238" cy="5143536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4402619" y="69155"/>
            <a:ext cx="2812587" cy="4308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+mn-ea"/>
              </a:rPr>
              <a:t>시급계산기</a:t>
            </a:r>
            <a:r>
              <a: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+mn-ea"/>
              </a:rPr>
              <a:t>(</a:t>
            </a:r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+mn-ea"/>
              </a:rPr>
              <a:t>근무일지</a:t>
            </a:r>
            <a:r>
              <a: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+mn-ea"/>
              </a:rPr>
              <a:t>)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85786" y="714356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5"/>
              </a:rPr>
              <a:t>https://play.google.com/store/apps/details?id=com.droidkoon.partpay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3075057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6339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1071538" y="1743569"/>
            <a:ext cx="707236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bg1"/>
                </a:solidFill>
              </a:rPr>
              <a:t>▷ 프로젝트 주제 : </a:t>
            </a:r>
            <a:r>
              <a:rPr lang="ko-KR" altLang="en-US" sz="1400" dirty="0" smtClean="0">
                <a:solidFill>
                  <a:schemeClr val="bg1"/>
                </a:solidFill>
              </a:rPr>
              <a:t>일본어 학습 </a:t>
            </a:r>
            <a:r>
              <a:rPr lang="ko-KR" altLang="en-US" sz="1400" dirty="0">
                <a:solidFill>
                  <a:schemeClr val="bg1"/>
                </a:solidFill>
              </a:rPr>
              <a:t>사이트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>
                <a:solidFill>
                  <a:schemeClr val="bg1"/>
                </a:solidFill>
              </a:rPr>
              <a:t>▷ 프로젝트 기간 </a:t>
            </a:r>
            <a:r>
              <a:rPr lang="ko-KR" altLang="en-US" sz="1400" dirty="0" smtClean="0">
                <a:solidFill>
                  <a:schemeClr val="bg1"/>
                </a:solidFill>
              </a:rPr>
              <a:t>:</a:t>
            </a:r>
            <a:endParaRPr lang="ko-KR" altLang="en-US" sz="1400" dirty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▷ </a:t>
            </a:r>
            <a:r>
              <a:rPr lang="ko-KR" altLang="ko-KR" sz="1400" dirty="0" smtClean="0">
                <a:solidFill>
                  <a:schemeClr val="bg1"/>
                </a:solidFill>
              </a:rPr>
              <a:t>기술 및 환경</a:t>
            </a:r>
            <a:r>
              <a:rPr lang="en-US" altLang="ko-KR" sz="1400" dirty="0" smtClean="0">
                <a:solidFill>
                  <a:schemeClr val="bg1"/>
                </a:solidFill>
              </a:rPr>
              <a:t> :  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               Server : Tomcat8.0 / Tool: Spring Tool Suite(Eclipse), GIT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            	 Language : Java, JSP, HTML5, CSS3,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Javascript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JQuery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            	 DB: Oracle 11g</a:t>
            </a:r>
            <a:endParaRPr lang="ko-KR" altLang="en-US" sz="1400" dirty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▷</a:t>
            </a:r>
            <a:r>
              <a:rPr lang="ko-KR" altLang="ko-KR" sz="1400" dirty="0" smtClean="0">
                <a:solidFill>
                  <a:schemeClr val="bg1"/>
                </a:solidFill>
              </a:rPr>
              <a:t>기</a:t>
            </a:r>
            <a:r>
              <a:rPr lang="en-US" altLang="ko-KR" sz="1400" dirty="0" smtClean="0">
                <a:solidFill>
                  <a:schemeClr val="bg1"/>
                </a:solidFill>
              </a:rPr>
              <a:t>       </a:t>
            </a:r>
            <a:r>
              <a:rPr lang="ko-KR" altLang="ko-KR" sz="1400" dirty="0" smtClean="0">
                <a:solidFill>
                  <a:schemeClr val="bg1"/>
                </a:solidFill>
              </a:rPr>
              <a:t>능</a:t>
            </a:r>
            <a:r>
              <a:rPr lang="en-US" altLang="ko-KR" sz="1400" dirty="0" smtClean="0">
                <a:solidFill>
                  <a:schemeClr val="bg1"/>
                </a:solidFill>
              </a:rPr>
              <a:t>  :  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 	- </a:t>
            </a:r>
            <a:r>
              <a:rPr lang="ko-KR" altLang="ko-KR" sz="1400" dirty="0" smtClean="0">
                <a:solidFill>
                  <a:schemeClr val="bg1"/>
                </a:solidFill>
              </a:rPr>
              <a:t>회원가입</a:t>
            </a:r>
            <a:r>
              <a:rPr lang="en-US" altLang="ko-KR" sz="1400" dirty="0" smtClean="0">
                <a:solidFill>
                  <a:schemeClr val="bg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이메일</a:t>
            </a:r>
            <a:r>
              <a:rPr lang="ko-KR" altLang="en-US" sz="1400" dirty="0" smtClean="0">
                <a:solidFill>
                  <a:schemeClr val="bg1"/>
                </a:solidFill>
              </a:rPr>
              <a:t> 인증번호 전송</a:t>
            </a:r>
            <a:r>
              <a:rPr lang="en-US" altLang="ko-KR" sz="1400" dirty="0" smtClean="0">
                <a:solidFill>
                  <a:schemeClr val="bg1"/>
                </a:solidFill>
              </a:rPr>
              <a:t>), </a:t>
            </a:r>
            <a:r>
              <a:rPr lang="ko-KR" altLang="ko-KR" sz="1400" dirty="0" smtClean="0">
                <a:solidFill>
                  <a:schemeClr val="bg1"/>
                </a:solidFill>
              </a:rPr>
              <a:t>회원탈퇴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ko-KR" sz="1400" dirty="0" smtClean="0">
                <a:solidFill>
                  <a:schemeClr val="bg1"/>
                </a:solidFill>
              </a:rPr>
              <a:t>회원정보수정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	</a:t>
            </a:r>
            <a:r>
              <a:rPr lang="ko-KR" altLang="ko-KR" sz="1400" dirty="0" smtClean="0">
                <a:solidFill>
                  <a:schemeClr val="bg1"/>
                </a:solidFill>
              </a:rPr>
              <a:t>엑셀파일로 다운받기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ko-KR" sz="1400" dirty="0" smtClean="0">
                <a:solidFill>
                  <a:schemeClr val="bg1"/>
                </a:solidFill>
              </a:rPr>
              <a:t>엑셀파일로</a:t>
            </a:r>
            <a:r>
              <a:rPr lang="en-US" altLang="ko-KR" sz="1400" dirty="0" smtClean="0">
                <a:solidFill>
                  <a:schemeClr val="bg1"/>
                </a:solidFill>
              </a:rPr>
              <a:t> DB</a:t>
            </a:r>
            <a:r>
              <a:rPr lang="ko-KR" altLang="ko-KR" sz="1400" dirty="0" smtClean="0">
                <a:solidFill>
                  <a:schemeClr val="bg1"/>
                </a:solidFill>
              </a:rPr>
              <a:t>등록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- </a:t>
            </a:r>
            <a:r>
              <a:rPr lang="ko-KR" altLang="ko-KR" sz="1400" dirty="0" err="1" smtClean="0">
                <a:solidFill>
                  <a:schemeClr val="bg1"/>
                </a:solidFill>
              </a:rPr>
              <a:t>댓글도</a:t>
            </a:r>
            <a:r>
              <a:rPr lang="ko-KR" altLang="ko-KR" sz="1400" dirty="0" smtClean="0">
                <a:solidFill>
                  <a:schemeClr val="bg1"/>
                </a:solidFill>
              </a:rPr>
              <a:t> 가능한 </a:t>
            </a:r>
            <a:r>
              <a:rPr lang="ko-KR" altLang="ko-KR" sz="1400" dirty="0" err="1" smtClean="0">
                <a:solidFill>
                  <a:schemeClr val="bg1"/>
                </a:solidFill>
              </a:rPr>
              <a:t>답변형</a:t>
            </a:r>
            <a:r>
              <a:rPr lang="ko-KR" altLang="ko-KR" sz="1400" dirty="0" smtClean="0">
                <a:solidFill>
                  <a:schemeClr val="bg1"/>
                </a:solidFill>
              </a:rPr>
              <a:t> 게시판</a:t>
            </a:r>
            <a:r>
              <a:rPr lang="en-US" altLang="ko-KR" sz="1400" dirty="0" smtClean="0">
                <a:solidFill>
                  <a:schemeClr val="bg1"/>
                </a:solidFill>
              </a:rPr>
              <a:t> (</a:t>
            </a:r>
            <a:r>
              <a:rPr lang="ko-KR" altLang="ko-KR" sz="1400" dirty="0" smtClean="0">
                <a:solidFill>
                  <a:schemeClr val="bg1"/>
                </a:solidFill>
              </a:rPr>
              <a:t>이미지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ko-KR" sz="1400" dirty="0" smtClean="0">
                <a:solidFill>
                  <a:schemeClr val="bg1"/>
                </a:solidFill>
              </a:rPr>
              <a:t>파일 업로드 기능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- </a:t>
            </a:r>
            <a:r>
              <a:rPr lang="ko-KR" altLang="en-US" sz="1400" dirty="0" smtClean="0">
                <a:solidFill>
                  <a:schemeClr val="bg1"/>
                </a:solidFill>
              </a:rPr>
              <a:t>학습 </a:t>
            </a:r>
            <a:r>
              <a:rPr lang="en-US" altLang="ko-KR" sz="1400" dirty="0" smtClean="0">
                <a:solidFill>
                  <a:schemeClr val="bg1"/>
                </a:solidFill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</a:rPr>
              <a:t>단어목록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한자별</a:t>
            </a:r>
            <a:r>
              <a:rPr lang="en-US" altLang="ko-KR" sz="1400" dirty="0" smtClean="0">
                <a:solidFill>
                  <a:schemeClr val="bg1"/>
                </a:solidFill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JLPT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급수별</a:t>
            </a:r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</a:rPr>
              <a:t>단어학습기능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- </a:t>
            </a:r>
            <a:r>
              <a:rPr lang="ko-KR" altLang="en-US" sz="1400" dirty="0" smtClean="0">
                <a:solidFill>
                  <a:schemeClr val="bg1"/>
                </a:solidFill>
              </a:rPr>
              <a:t>문제 </a:t>
            </a:r>
            <a:r>
              <a:rPr lang="en-US" altLang="ko-KR" sz="1400" dirty="0" smtClean="0">
                <a:solidFill>
                  <a:schemeClr val="bg1"/>
                </a:solidFill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</a:rPr>
              <a:t>객관식 문제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글자조합문제풀기 기능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- </a:t>
            </a:r>
            <a:r>
              <a:rPr lang="ko-KR" altLang="en-US" sz="1400" dirty="0" smtClean="0">
                <a:solidFill>
                  <a:schemeClr val="bg1"/>
                </a:solidFill>
              </a:rPr>
              <a:t>단어장 </a:t>
            </a:r>
            <a:r>
              <a:rPr lang="en-US" altLang="ko-KR" sz="1400" dirty="0" smtClean="0">
                <a:solidFill>
                  <a:schemeClr val="bg1"/>
                </a:solidFill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</a:rPr>
              <a:t>학습 중 단어장 등록</a:t>
            </a:r>
            <a:r>
              <a:rPr lang="en-US" altLang="ko-KR" sz="1400" dirty="0" smtClean="0">
                <a:solidFill>
                  <a:schemeClr val="bg1"/>
                </a:solidFill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</a:rPr>
              <a:t> 개별단어 삭제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검색 기능</a:t>
            </a:r>
            <a:r>
              <a:rPr lang="en-US" altLang="ko-KR" sz="1400" dirty="0" smtClean="0">
                <a:solidFill>
                  <a:schemeClr val="bg1"/>
                </a:solidFill>
              </a:rPr>
              <a:t>)	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	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		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0100" y="500042"/>
            <a:ext cx="3214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WEB </a:t>
            </a:r>
            <a:r>
              <a:rPr lang="ko-KR" altLang="en-US" sz="3200" dirty="0" smtClean="0">
                <a:solidFill>
                  <a:schemeClr val="bg1"/>
                </a:solidFill>
              </a:rPr>
              <a:t>프로젝트 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rot="10800000">
            <a:off x="214282" y="1120183"/>
            <a:ext cx="8715436" cy="228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1071546"/>
            <a:ext cx="8755063" cy="5286412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 rot="10800000">
            <a:off x="214282" y="548680"/>
            <a:ext cx="8786874" cy="228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32" y="120827"/>
            <a:ext cx="3099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WEB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–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일본어 학습사이트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3205773" y="207389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3058122" y="207389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88807" y="69155"/>
            <a:ext cx="13975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Yoon 윤고딕 520_TT" pitchFamily="18" charset="-127"/>
                <a:ea typeface="Yoon 윤고딕 520_TT" pitchFamily="18" charset="-127"/>
              </a:rPr>
              <a:t>DB</a:t>
            </a:r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Yoon 윤고딕 520_TT" pitchFamily="18" charset="-127"/>
                <a:ea typeface="Yoon 윤고딕 520_TT" pitchFamily="18" charset="-127"/>
              </a:rPr>
              <a:t>설계</a:t>
            </a:r>
            <a:endParaRPr lang="en-US" altLang="ko-KR" sz="2200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00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10800000">
            <a:off x="214282" y="548680"/>
            <a:ext cx="8715436" cy="228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갈매기형 수장 14"/>
          <p:cNvSpPr/>
          <p:nvPr/>
        </p:nvSpPr>
        <p:spPr>
          <a:xfrm>
            <a:off x="3920153" y="207389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3772502" y="207389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03187" y="69155"/>
            <a:ext cx="13975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Yoon 윤고딕 520_TT" pitchFamily="18" charset="-127"/>
                <a:ea typeface="Yoon 윤고딕 520_TT" pitchFamily="18" charset="-127"/>
              </a:rPr>
              <a:t>회원가입</a:t>
            </a:r>
            <a:endParaRPr lang="en-US" altLang="ko-KR" sz="2200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5786" y="120827"/>
            <a:ext cx="3099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WEB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–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일본어 학습사이트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0100" y="928670"/>
            <a:ext cx="4132883" cy="268159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224" y="3857628"/>
            <a:ext cx="4228052" cy="250033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5857884" y="1785926"/>
            <a:ext cx="321471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 smtClean="0"/>
          </a:p>
          <a:p>
            <a:pPr>
              <a:buBlip>
                <a:blip r:embed="rId4"/>
              </a:buBlip>
            </a:pPr>
            <a:endParaRPr lang="en-US" altLang="ko-KR" sz="1600" dirty="0" smtClean="0"/>
          </a:p>
          <a:p>
            <a:pPr>
              <a:buBlip>
                <a:blip r:embed="rId4"/>
              </a:buBlip>
            </a:pPr>
            <a:r>
              <a:rPr lang="en-US" altLang="ko-KR" sz="1600" dirty="0" smtClean="0"/>
              <a:t>  </a:t>
            </a:r>
            <a:r>
              <a:rPr lang="en-US" altLang="ko-KR" sz="1600" dirty="0" err="1" smtClean="0"/>
              <a:t>jQuery</a:t>
            </a:r>
            <a:r>
              <a:rPr lang="ko-KR" altLang="en-US" sz="1600" dirty="0" smtClean="0"/>
              <a:t>를 통한 유효성 검사 및</a:t>
            </a:r>
            <a:endParaRPr lang="en-US" altLang="ko-KR" sz="1600" dirty="0" smtClean="0"/>
          </a:p>
          <a:p>
            <a:r>
              <a:rPr lang="en-US" altLang="ko-KR" sz="1600" dirty="0" smtClean="0"/>
              <a:t>    </a:t>
            </a:r>
            <a:r>
              <a:rPr lang="ko-KR" altLang="en-US" sz="1600" dirty="0" smtClean="0"/>
              <a:t>버튼 이벤트들 추가</a:t>
            </a:r>
            <a:endParaRPr lang="en-US" altLang="ko-KR" sz="1600" dirty="0" smtClean="0"/>
          </a:p>
          <a:p>
            <a:pPr>
              <a:buBlip>
                <a:blip r:embed="rId4"/>
              </a:buBlip>
            </a:pPr>
            <a:endParaRPr lang="en-US" altLang="ko-KR" sz="1600" dirty="0" smtClean="0"/>
          </a:p>
          <a:p>
            <a:pPr>
              <a:buBlip>
                <a:blip r:embed="rId4"/>
              </a:buBlip>
            </a:pPr>
            <a:endParaRPr lang="en-US" altLang="ko-KR" sz="1600" dirty="0" smtClean="0"/>
          </a:p>
          <a:p>
            <a:pPr>
              <a:buBlip>
                <a:blip r:embed="rId4"/>
              </a:buBlip>
            </a:pPr>
            <a:r>
              <a:rPr lang="ko-KR" altLang="en-US" sz="1600" dirty="0" smtClean="0">
                <a:latin typeface="+mn-ea"/>
              </a:rPr>
              <a:t>  </a:t>
            </a:r>
            <a:r>
              <a:rPr lang="ko-KR" altLang="en-US" sz="1600" dirty="0" err="1" smtClean="0">
                <a:latin typeface="+mn-ea"/>
              </a:rPr>
              <a:t>이메일</a:t>
            </a:r>
            <a:r>
              <a:rPr lang="ko-KR" altLang="en-US" sz="1600" dirty="0" smtClean="0">
                <a:latin typeface="+mn-ea"/>
              </a:rPr>
              <a:t> 인증번호 </a:t>
            </a:r>
            <a:r>
              <a:rPr lang="ko-KR" altLang="en-US" sz="1600" dirty="0" err="1" smtClean="0">
                <a:latin typeface="+mn-ea"/>
              </a:rPr>
              <a:t>전송및</a:t>
            </a:r>
            <a:r>
              <a:rPr lang="ko-KR" altLang="en-US" sz="1600" dirty="0" smtClean="0">
                <a:latin typeface="+mn-ea"/>
              </a:rPr>
              <a:t> 확인</a:t>
            </a:r>
            <a:endParaRPr lang="en-US" altLang="ko-KR" sz="1600" dirty="0" smtClean="0">
              <a:latin typeface="+mn-ea"/>
            </a:endParaRPr>
          </a:p>
          <a:p>
            <a:pPr>
              <a:buBlip>
                <a:blip r:embed="rId4"/>
              </a:buBlip>
            </a:pPr>
            <a:endParaRPr lang="en-US" altLang="ko-KR" sz="1600" dirty="0" smtClean="0">
              <a:latin typeface="+mn-ea"/>
            </a:endParaRPr>
          </a:p>
          <a:p>
            <a:pPr>
              <a:buBlip>
                <a:blip r:embed="rId4"/>
              </a:buBlip>
            </a:pPr>
            <a:endParaRPr lang="en-US" altLang="ko-KR" sz="1600" dirty="0" smtClean="0">
              <a:latin typeface="+mn-ea"/>
            </a:endParaRPr>
          </a:p>
          <a:p>
            <a:pPr>
              <a:buBlip>
                <a:blip r:embed="rId4"/>
              </a:buBlip>
            </a:pPr>
            <a:r>
              <a:rPr lang="en-US" altLang="ko-KR" sz="1600" dirty="0" smtClean="0">
                <a:latin typeface="+mn-ea"/>
              </a:rPr>
              <a:t>  Ajax</a:t>
            </a:r>
            <a:r>
              <a:rPr lang="ko-KR" altLang="en-US" sz="1600" dirty="0" smtClean="0">
                <a:latin typeface="+mn-ea"/>
              </a:rPr>
              <a:t>를 이용해서 중복 검사를</a:t>
            </a:r>
            <a:r>
              <a:rPr lang="en-US" altLang="ko-KR" sz="1600" dirty="0" smtClean="0">
                <a:latin typeface="+mn-ea"/>
              </a:rPr>
              <a:t> </a:t>
            </a:r>
          </a:p>
          <a:p>
            <a:r>
              <a:rPr lang="ko-KR" altLang="en-US" sz="1600" dirty="0" smtClean="0">
                <a:latin typeface="+mn-ea"/>
              </a:rPr>
              <a:t>    실시간으로 처리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 </a:t>
            </a:r>
            <a:endParaRPr lang="en-US" altLang="ko-KR" sz="1600" dirty="0" smtClean="0">
              <a:latin typeface="+mn-ea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rot="5400000">
            <a:off x="3014621" y="3700495"/>
            <a:ext cx="568652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10800000">
            <a:off x="142845" y="571480"/>
            <a:ext cx="8786873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갈매기형 수장 14"/>
          <p:cNvSpPr/>
          <p:nvPr/>
        </p:nvSpPr>
        <p:spPr>
          <a:xfrm>
            <a:off x="3245958" y="207389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3058122" y="207389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88807" y="69155"/>
            <a:ext cx="18261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err="1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Yoon 윤고딕 520_TT" pitchFamily="18" charset="-127"/>
                <a:ea typeface="Yoon 윤고딕 520_TT" pitchFamily="18" charset="-127"/>
              </a:rPr>
              <a:t>메인페이지</a:t>
            </a:r>
            <a:endParaRPr lang="en-US" altLang="ko-KR" sz="2200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32" y="120827"/>
            <a:ext cx="3099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WEB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–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일본어 학습사이트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15074" y="2357430"/>
            <a:ext cx="285752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 smtClean="0"/>
          </a:p>
          <a:p>
            <a:pPr>
              <a:buBlip>
                <a:blip r:embed="rId2"/>
              </a:buBlip>
            </a:pPr>
            <a:r>
              <a:rPr lang="en-US" altLang="ko-KR" sz="1600" dirty="0" smtClean="0"/>
              <a:t>  </a:t>
            </a:r>
            <a:r>
              <a:rPr lang="ko-KR" altLang="en-US" sz="1600" dirty="0" smtClean="0"/>
              <a:t>랜덤으로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의 한자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단어</a:t>
            </a:r>
            <a:r>
              <a:rPr lang="en-US" altLang="ko-KR" sz="1600" dirty="0" smtClean="0"/>
              <a:t>,</a:t>
            </a:r>
          </a:p>
          <a:p>
            <a:r>
              <a:rPr lang="en-US" altLang="ko-KR" sz="1600" dirty="0" smtClean="0"/>
              <a:t>    </a:t>
            </a:r>
            <a:r>
              <a:rPr lang="ko-KR" altLang="en-US" sz="1600" dirty="0" smtClean="0"/>
              <a:t>문장 데이터를 불러와서</a:t>
            </a:r>
            <a:endParaRPr lang="en-US" altLang="ko-KR" sz="1600" dirty="0" smtClean="0"/>
          </a:p>
          <a:p>
            <a:r>
              <a:rPr lang="en-US" altLang="ko-KR" sz="1600" dirty="0" smtClean="0"/>
              <a:t>    </a:t>
            </a:r>
            <a:r>
              <a:rPr lang="ko-KR" altLang="en-US" sz="1600" dirty="0" err="1" smtClean="0"/>
              <a:t>메인화면의</a:t>
            </a:r>
            <a:r>
              <a:rPr lang="ko-KR" altLang="en-US" sz="1600" dirty="0" smtClean="0"/>
              <a:t> 오늘의 단어</a:t>
            </a:r>
            <a:r>
              <a:rPr lang="en-US" altLang="ko-KR" sz="1600" dirty="0" smtClean="0"/>
              <a:t>,     </a:t>
            </a:r>
          </a:p>
          <a:p>
            <a:r>
              <a:rPr lang="en-US" altLang="ko-KR" sz="1600" dirty="0" smtClean="0"/>
              <a:t>    </a:t>
            </a:r>
            <a:r>
              <a:rPr lang="ko-KR" altLang="en-US" sz="1600" dirty="0" smtClean="0"/>
              <a:t>한자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문장 표시</a:t>
            </a:r>
            <a:endParaRPr lang="en-US" altLang="ko-KR" sz="1600" dirty="0" smtClean="0"/>
          </a:p>
          <a:p>
            <a:pPr>
              <a:buBlip>
                <a:blip r:embed="rId2"/>
              </a:buBlip>
            </a:pP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>
                <a:latin typeface="+mn-ea"/>
              </a:rPr>
              <a:t> 랜덤클래스를 이용하여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err="1" smtClean="0">
                <a:latin typeface="+mn-ea"/>
              </a:rPr>
              <a:t>난수를</a:t>
            </a:r>
            <a:r>
              <a:rPr lang="ko-KR" altLang="en-US" sz="1600" dirty="0" smtClean="0">
                <a:latin typeface="+mn-ea"/>
              </a:rPr>
              <a:t> 생성 </a:t>
            </a:r>
            <a:r>
              <a:rPr lang="en-US" altLang="ko-KR" sz="1600" dirty="0" smtClean="0">
                <a:latin typeface="+mn-ea"/>
              </a:rPr>
              <a:t>DB</a:t>
            </a:r>
            <a:r>
              <a:rPr lang="ko-KR" altLang="en-US" sz="1600" dirty="0" smtClean="0">
                <a:latin typeface="+mn-ea"/>
              </a:rPr>
              <a:t>의 자료를    </a:t>
            </a:r>
            <a:r>
              <a:rPr lang="en-US" altLang="ko-KR" sz="1600" dirty="0" smtClean="0">
                <a:latin typeface="+mn-ea"/>
              </a:rPr>
              <a:t>  </a:t>
            </a:r>
          </a:p>
          <a:p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조회한 후 </a:t>
            </a:r>
            <a:r>
              <a:rPr lang="ko-KR" altLang="en-US" sz="1600" dirty="0" err="1" smtClean="0">
                <a:latin typeface="+mn-ea"/>
              </a:rPr>
              <a:t>메인화면에</a:t>
            </a:r>
            <a:r>
              <a:rPr lang="ko-KR" altLang="en-US" sz="1600" dirty="0" smtClean="0">
                <a:latin typeface="+mn-ea"/>
              </a:rPr>
              <a:t> 표시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1214422"/>
            <a:ext cx="6003043" cy="4643470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 rot="5400000">
            <a:off x="3371810" y="3629057"/>
            <a:ext cx="568652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10800000">
            <a:off x="500035" y="571480"/>
            <a:ext cx="835824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갈매기형 수장 14"/>
          <p:cNvSpPr/>
          <p:nvPr/>
        </p:nvSpPr>
        <p:spPr>
          <a:xfrm>
            <a:off x="3388834" y="207389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3200998" y="207389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31683" y="69155"/>
            <a:ext cx="132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+mn-ea"/>
              </a:rPr>
              <a:t>학습기능</a:t>
            </a:r>
            <a:endParaRPr lang="en-US" altLang="ko-KR" sz="2200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2844" y="120827"/>
            <a:ext cx="3099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WEB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–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일본어 학습사이트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143636" y="1857364"/>
            <a:ext cx="285752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한 </a:t>
            </a:r>
            <a:r>
              <a:rPr lang="ko-KR" altLang="en-US" sz="1600" dirty="0" err="1" smtClean="0"/>
              <a:t>챕터에</a:t>
            </a:r>
            <a:r>
              <a:rPr lang="ko-KR" altLang="en-US" sz="1600" dirty="0" smtClean="0"/>
              <a:t> 난이도 별로</a:t>
            </a:r>
            <a:endParaRPr lang="en-US" altLang="ko-KR" sz="1600" dirty="0" smtClean="0"/>
          </a:p>
          <a:p>
            <a:r>
              <a:rPr lang="en-US" altLang="ko-KR" sz="1600" dirty="0" smtClean="0"/>
              <a:t>   10</a:t>
            </a:r>
            <a:r>
              <a:rPr lang="ko-KR" altLang="en-US" sz="1600" dirty="0" smtClean="0"/>
              <a:t>개의 한자 배정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>
                <a:latin typeface="+mn-ea"/>
              </a:rPr>
              <a:t> 각 </a:t>
            </a:r>
            <a:r>
              <a:rPr lang="ko-KR" altLang="en-US" sz="1600" dirty="0" err="1" smtClean="0">
                <a:latin typeface="+mn-ea"/>
              </a:rPr>
              <a:t>목록별로</a:t>
            </a:r>
            <a:r>
              <a:rPr lang="ko-KR" altLang="en-US" sz="1600" dirty="0" smtClean="0">
                <a:latin typeface="+mn-ea"/>
              </a:rPr>
              <a:t> 현재까지 학습 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상황 표시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pPr>
              <a:buBlip>
                <a:blip r:embed="rId2"/>
              </a:buBlip>
            </a:pPr>
            <a:r>
              <a:rPr lang="ko-KR" altLang="en-US" sz="1600" dirty="0" smtClean="0">
                <a:latin typeface="+mn-ea"/>
              </a:rPr>
              <a:t>목록에 학습할 한자 표시</a:t>
            </a:r>
            <a:endParaRPr lang="en-US" altLang="ko-KR" sz="1600" dirty="0" smtClean="0">
              <a:latin typeface="+mn-ea"/>
            </a:endParaRPr>
          </a:p>
          <a:p>
            <a:pPr>
              <a:buBlip>
                <a:blip r:embed="rId2"/>
              </a:buBlip>
            </a:pPr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pPr>
              <a:buBlip>
                <a:blip r:embed="rId2"/>
              </a:buBlip>
            </a:pPr>
            <a:r>
              <a:rPr lang="ko-KR" altLang="en-US" sz="1600" dirty="0" smtClean="0">
                <a:latin typeface="+mn-ea"/>
              </a:rPr>
              <a:t>학습할 한자를 선택하면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</a:t>
            </a:r>
            <a:r>
              <a:rPr lang="ko-KR" altLang="en-US" sz="1600" dirty="0" smtClean="0">
                <a:latin typeface="+mn-ea"/>
              </a:rPr>
              <a:t>한자의 상세정보 및 한자가    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</a:t>
            </a:r>
            <a:r>
              <a:rPr lang="ko-KR" altLang="en-US" sz="1600" dirty="0" smtClean="0">
                <a:latin typeface="+mn-ea"/>
              </a:rPr>
              <a:t>사용된 단어목록 표시</a:t>
            </a:r>
            <a:endParaRPr lang="en-US" altLang="ko-KR" sz="1600" dirty="0" smtClean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642918"/>
            <a:ext cx="2857520" cy="308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76656" y="642918"/>
            <a:ext cx="2824104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844" y="3786190"/>
            <a:ext cx="2857520" cy="2977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4072" y="3714752"/>
            <a:ext cx="2796688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직선 연결선 13"/>
          <p:cNvCxnSpPr/>
          <p:nvPr/>
        </p:nvCxnSpPr>
        <p:spPr>
          <a:xfrm rot="5400000">
            <a:off x="3086059" y="3700495"/>
            <a:ext cx="597227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10800000" flipV="1">
            <a:off x="0" y="548680"/>
            <a:ext cx="9988336" cy="228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갈매기형 수장 14"/>
          <p:cNvSpPr/>
          <p:nvPr/>
        </p:nvSpPr>
        <p:spPr>
          <a:xfrm>
            <a:off x="3245958" y="207389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3058122" y="207389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88807" y="69155"/>
            <a:ext cx="14689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Adobe 고딕 Std B" pitchFamily="34" charset="-127"/>
                <a:ea typeface="Adobe 고딕 Std B" pitchFamily="34" charset="-127"/>
              </a:rPr>
              <a:t>학습기능</a:t>
            </a:r>
            <a:endParaRPr lang="en-US" altLang="ko-KR" sz="2200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32" y="120827"/>
            <a:ext cx="3099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WEB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–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일본어 학습사이트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929322" y="2357430"/>
            <a:ext cx="300039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 smtClean="0"/>
          </a:p>
          <a:p>
            <a:pPr>
              <a:buBlip>
                <a:blip r:embed="rId2"/>
              </a:buBlip>
            </a:pPr>
            <a:r>
              <a:rPr lang="ko-KR" altLang="en-US" sz="1400" dirty="0" smtClean="0"/>
              <a:t>부트스트랩 팝업 확장 플러그인    </a:t>
            </a:r>
            <a:endParaRPr lang="en-US" altLang="ko-KR" sz="1400" dirty="0" smtClean="0"/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webui</a:t>
            </a:r>
            <a:r>
              <a:rPr lang="en-US" altLang="ko-KR" sz="1400" dirty="0" smtClean="0"/>
              <a:t>-popover</a:t>
            </a:r>
            <a:r>
              <a:rPr lang="ko-KR" altLang="en-US" sz="1400" dirty="0" smtClean="0"/>
              <a:t>를 사용하여 </a:t>
            </a:r>
            <a:endParaRPr lang="en-US" altLang="ko-KR" sz="1400" dirty="0" smtClean="0"/>
          </a:p>
          <a:p>
            <a:r>
              <a:rPr lang="en-US" altLang="ko-KR" sz="1400" dirty="0" smtClean="0"/>
              <a:t>  </a:t>
            </a:r>
            <a:r>
              <a:rPr lang="ko-KR" altLang="en-US" sz="1400" dirty="0" err="1" smtClean="0"/>
              <a:t>단어별로</a:t>
            </a:r>
            <a:r>
              <a:rPr lang="ko-KR" altLang="en-US" sz="1400" dirty="0" smtClean="0"/>
              <a:t> 단어장등록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검색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암기   </a:t>
            </a:r>
            <a:endParaRPr lang="en-US" altLang="ko-KR" sz="1400" dirty="0" smtClean="0"/>
          </a:p>
          <a:p>
            <a:r>
              <a:rPr lang="en-US" altLang="ko-KR" sz="1400" dirty="0" smtClean="0"/>
              <a:t>  </a:t>
            </a:r>
            <a:r>
              <a:rPr lang="ko-KR" altLang="en-US" sz="1400" dirty="0" smtClean="0"/>
              <a:t>등록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오탈자</a:t>
            </a:r>
            <a:r>
              <a:rPr lang="ko-KR" altLang="en-US" sz="1400" dirty="0" smtClean="0"/>
              <a:t> 신고기능 구현</a:t>
            </a:r>
            <a:endParaRPr lang="en-US" altLang="ko-KR" sz="1400" dirty="0" smtClean="0"/>
          </a:p>
          <a:p>
            <a:r>
              <a:rPr lang="en-US" altLang="ko-KR" sz="1400" dirty="0" smtClean="0"/>
              <a:t> </a:t>
            </a:r>
          </a:p>
          <a:p>
            <a:pPr>
              <a:buBlip>
                <a:blip r:embed="rId2"/>
              </a:buBlip>
            </a:pPr>
            <a:r>
              <a:rPr lang="en-US" altLang="ko-KR" sz="1400" dirty="0" smtClean="0">
                <a:latin typeface="+mn-ea"/>
              </a:rPr>
              <a:t>Ajax</a:t>
            </a:r>
            <a:r>
              <a:rPr lang="ko-KR" altLang="en-US" sz="1400" dirty="0" smtClean="0">
                <a:latin typeface="+mn-ea"/>
              </a:rPr>
              <a:t>를 이용하여 </a:t>
            </a:r>
            <a:r>
              <a:rPr lang="ko-KR" altLang="en-US" sz="1400" dirty="0" err="1" smtClean="0">
                <a:latin typeface="+mn-ea"/>
              </a:rPr>
              <a:t>비동기로</a:t>
            </a:r>
            <a:endParaRPr lang="en-US" altLang="ko-KR" sz="1400" dirty="0" smtClean="0">
              <a:latin typeface="+mn-ea"/>
            </a:endParaRPr>
          </a:p>
          <a:p>
            <a:r>
              <a:rPr lang="ko-KR" altLang="en-US" sz="1400" dirty="0" smtClean="0">
                <a:latin typeface="+mn-ea"/>
              </a:rPr>
              <a:t>   단어장 등록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암기상태를 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smtClean="0">
                <a:latin typeface="+mn-ea"/>
              </a:rPr>
              <a:t>   DB </a:t>
            </a:r>
            <a:r>
              <a:rPr lang="ko-KR" altLang="en-US" sz="1400" dirty="0" smtClean="0">
                <a:latin typeface="+mn-ea"/>
              </a:rPr>
              <a:t>에 저장 </a:t>
            </a:r>
            <a:endParaRPr lang="en-US" altLang="ko-KR" sz="1400" dirty="0" smtClean="0">
              <a:latin typeface="+mn-ea"/>
            </a:endParaRPr>
          </a:p>
          <a:p>
            <a:endParaRPr lang="en-US" altLang="ko-KR" sz="14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브라우저의 </a:t>
            </a:r>
            <a:r>
              <a:rPr lang="en-US" altLang="ko-KR" sz="1400" dirty="0" smtClean="0"/>
              <a:t>Speech Synthesis</a:t>
            </a:r>
            <a:r>
              <a:rPr lang="ko-KR" altLang="en-US" sz="1400" dirty="0" smtClean="0">
                <a:latin typeface="+mn-ea"/>
              </a:rPr>
              <a:t>      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smtClean="0">
                <a:latin typeface="+mn-ea"/>
              </a:rPr>
              <a:t>   </a:t>
            </a:r>
            <a:r>
              <a:rPr lang="ko-KR" altLang="en-US" sz="1400" dirty="0" smtClean="0">
                <a:latin typeface="+mn-ea"/>
              </a:rPr>
              <a:t>를 이용하여 </a:t>
            </a:r>
            <a:r>
              <a:rPr lang="ko-KR" altLang="en-US" sz="1400" dirty="0" err="1" smtClean="0">
                <a:latin typeface="+mn-ea"/>
              </a:rPr>
              <a:t>단어별</a:t>
            </a:r>
            <a:r>
              <a:rPr lang="ko-KR" altLang="en-US" sz="1400" dirty="0" smtClean="0">
                <a:latin typeface="+mn-ea"/>
              </a:rPr>
              <a:t> 발음듣기 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smtClean="0">
                <a:latin typeface="+mn-ea"/>
              </a:rPr>
              <a:t>   </a:t>
            </a:r>
            <a:r>
              <a:rPr lang="ko-KR" altLang="en-US" sz="1400" dirty="0" smtClean="0">
                <a:latin typeface="+mn-ea"/>
              </a:rPr>
              <a:t>기능 구현</a:t>
            </a:r>
            <a:endParaRPr lang="en-US" altLang="ko-KR" sz="1400" dirty="0" smtClean="0">
              <a:latin typeface="+mn-ea"/>
            </a:endParaRPr>
          </a:p>
          <a:p>
            <a:endParaRPr lang="en-US" altLang="ko-KR" sz="1400" dirty="0" smtClean="0">
              <a:latin typeface="+mn-ea"/>
            </a:endParaRPr>
          </a:p>
          <a:p>
            <a:endParaRPr lang="en-US" altLang="ko-KR" sz="1400" dirty="0" smtClean="0">
              <a:latin typeface="+mn-ea"/>
            </a:endParaRPr>
          </a:p>
          <a:p>
            <a:endParaRPr lang="en-US" altLang="ko-KR" sz="14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1142984"/>
            <a:ext cx="5547083" cy="255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44" y="4214817"/>
            <a:ext cx="5572164" cy="1977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직선 연결선 11"/>
          <p:cNvCxnSpPr/>
          <p:nvPr/>
        </p:nvCxnSpPr>
        <p:spPr>
          <a:xfrm rot="5400000">
            <a:off x="3014621" y="3657571"/>
            <a:ext cx="568652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10800000" flipV="1">
            <a:off x="0" y="548680"/>
            <a:ext cx="9988336" cy="228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갈매기형 수장 14"/>
          <p:cNvSpPr/>
          <p:nvPr/>
        </p:nvSpPr>
        <p:spPr>
          <a:xfrm>
            <a:off x="4031776" y="207389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3843940" y="207389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74625" y="69155"/>
            <a:ext cx="24690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+mj-ea"/>
                <a:ea typeface="+mj-ea"/>
              </a:rPr>
              <a:t>학습기능</a:t>
            </a:r>
            <a:r>
              <a: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+mj-ea"/>
                <a:ea typeface="+mj-ea"/>
              </a:rPr>
              <a:t>(</a:t>
            </a:r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+mj-ea"/>
                <a:ea typeface="+mj-ea"/>
              </a:rPr>
              <a:t>단어장</a:t>
            </a:r>
            <a:r>
              <a: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5786" y="120827"/>
            <a:ext cx="3099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WEB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–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일본어 학습사이트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357950" y="1439465"/>
            <a:ext cx="278605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zTree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jQuery</a:t>
            </a:r>
            <a:r>
              <a:rPr lang="en-US" altLang="ko-KR" sz="1400" dirty="0" smtClean="0">
                <a:latin typeface="+mj-lt"/>
              </a:rPr>
              <a:t> tree </a:t>
            </a:r>
            <a:r>
              <a:rPr lang="ko-KR" altLang="en-US" sz="1400" dirty="0" err="1" smtClean="0">
                <a:latin typeface="+mj-lt"/>
              </a:rPr>
              <a:t>플러그인을</a:t>
            </a:r>
            <a:r>
              <a:rPr lang="ko-KR" altLang="en-US" sz="1400" dirty="0" smtClean="0">
                <a:latin typeface="+mj-lt"/>
              </a:rPr>
              <a:t>    </a:t>
            </a:r>
            <a:endParaRPr lang="en-US" altLang="ko-KR" sz="1400" dirty="0" smtClean="0">
              <a:latin typeface="+mj-lt"/>
            </a:endParaRPr>
          </a:p>
          <a:p>
            <a:r>
              <a:rPr lang="en-US" altLang="ko-KR" sz="1400" dirty="0" smtClean="0">
                <a:latin typeface="+mj-lt"/>
              </a:rPr>
              <a:t>   </a:t>
            </a:r>
            <a:r>
              <a:rPr lang="ko-KR" altLang="en-US" sz="1400" dirty="0" smtClean="0">
                <a:latin typeface="+mj-lt"/>
              </a:rPr>
              <a:t>이용한 단어장 목록 </a:t>
            </a:r>
            <a:endParaRPr lang="en-US" altLang="ko-KR" sz="1400" dirty="0" smtClean="0">
              <a:latin typeface="+mj-lt"/>
            </a:endParaRPr>
          </a:p>
          <a:p>
            <a:r>
              <a:rPr lang="en-US" altLang="ko-KR" sz="1400" dirty="0" smtClean="0">
                <a:latin typeface="+mj-lt"/>
              </a:rPr>
              <a:t>   Ajax</a:t>
            </a:r>
            <a:r>
              <a:rPr lang="ko-KR" altLang="en-US" sz="1400" dirty="0" smtClean="0">
                <a:latin typeface="+mj-lt"/>
              </a:rPr>
              <a:t>로 단어장 추가</a:t>
            </a:r>
            <a:r>
              <a:rPr lang="en-US" altLang="ko-KR" sz="1400" dirty="0" smtClean="0">
                <a:latin typeface="+mj-lt"/>
              </a:rPr>
              <a:t>, </a:t>
            </a:r>
            <a:r>
              <a:rPr lang="ko-KR" altLang="en-US" sz="1400" dirty="0" smtClean="0">
                <a:latin typeface="+mj-lt"/>
              </a:rPr>
              <a:t>수정</a:t>
            </a:r>
            <a:r>
              <a:rPr lang="en-US" altLang="ko-KR" sz="1400" dirty="0" smtClean="0">
                <a:latin typeface="+mj-lt"/>
              </a:rPr>
              <a:t>, </a:t>
            </a:r>
          </a:p>
          <a:p>
            <a:r>
              <a:rPr lang="en-US" altLang="ko-KR" sz="1400" dirty="0" smtClean="0">
                <a:latin typeface="+mj-lt"/>
              </a:rPr>
              <a:t>   </a:t>
            </a:r>
            <a:r>
              <a:rPr lang="ko-KR" altLang="en-US" sz="1400" dirty="0" smtClean="0">
                <a:latin typeface="+mj-lt"/>
              </a:rPr>
              <a:t>삭제 기능 구현</a:t>
            </a:r>
            <a:endParaRPr lang="en-US" altLang="ko-KR" sz="1400" dirty="0" smtClean="0">
              <a:latin typeface="+mj-lt"/>
            </a:endParaRPr>
          </a:p>
          <a:p>
            <a:endParaRPr lang="en-US" altLang="ko-KR" sz="1400" dirty="0" smtClean="0">
              <a:latin typeface="+mj-lt"/>
            </a:endParaRPr>
          </a:p>
          <a:p>
            <a:endParaRPr lang="en-US" altLang="ko-KR" sz="1400" dirty="0" smtClean="0">
              <a:latin typeface="+mj-lt"/>
            </a:endParaRPr>
          </a:p>
          <a:p>
            <a:pPr>
              <a:buBlip>
                <a:blip r:embed="rId2"/>
              </a:buBlip>
            </a:pP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개별 단어 검색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삭제 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smtClean="0">
                <a:latin typeface="+mn-ea"/>
              </a:rPr>
              <a:t>   </a:t>
            </a:r>
            <a:r>
              <a:rPr lang="ko-KR" altLang="en-US" sz="1400" dirty="0" smtClean="0">
                <a:latin typeface="+mn-ea"/>
              </a:rPr>
              <a:t>기능 구현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57950" y="3571876"/>
            <a:ext cx="285752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altLang="ko-KR" sz="1600" dirty="0" smtClean="0"/>
              <a:t> </a:t>
            </a:r>
            <a:r>
              <a:rPr lang="ko-KR" altLang="en-US" sz="1400" dirty="0" smtClean="0"/>
              <a:t>단어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팝업창표</a:t>
            </a:r>
            <a:r>
              <a:rPr lang="ko-KR" altLang="en-US" sz="1600" dirty="0" err="1" smtClean="0"/>
              <a:t>시</a:t>
            </a:r>
            <a:endParaRPr lang="en-US" altLang="ko-KR" sz="1600" dirty="0" smtClean="0"/>
          </a:p>
          <a:p>
            <a:pPr>
              <a:buBlip>
                <a:blip r:embed="rId2"/>
              </a:buBlip>
            </a:pPr>
            <a:endParaRPr lang="en-US" altLang="ko-KR" sz="1600" dirty="0" smtClean="0"/>
          </a:p>
          <a:p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en-US" altLang="ko-KR" sz="1600" dirty="0" smtClean="0"/>
              <a:t> </a:t>
            </a:r>
            <a:r>
              <a:rPr lang="ko-KR" altLang="en-US" sz="1400" dirty="0" smtClean="0"/>
              <a:t>단어 검색기능은 </a:t>
            </a:r>
            <a:r>
              <a:rPr lang="ko-KR" altLang="en-US" sz="1400" dirty="0" err="1" smtClean="0">
                <a:latin typeface="+mn-ea"/>
              </a:rPr>
              <a:t>모바일</a:t>
            </a:r>
            <a:r>
              <a:rPr lang="ko-KR" altLang="en-US" sz="1400" dirty="0" smtClean="0">
                <a:latin typeface="+mn-ea"/>
              </a:rPr>
              <a:t> 다음  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smtClean="0">
                <a:latin typeface="+mn-ea"/>
              </a:rPr>
              <a:t>   </a:t>
            </a:r>
            <a:r>
              <a:rPr lang="ko-KR" altLang="en-US" sz="1400" dirty="0" smtClean="0">
                <a:latin typeface="+mn-ea"/>
              </a:rPr>
              <a:t>사전의 검색 </a:t>
            </a:r>
            <a:r>
              <a:rPr lang="en-US" altLang="ko-KR" sz="1400" dirty="0" err="1" smtClean="0">
                <a:latin typeface="+mn-ea"/>
              </a:rPr>
              <a:t>url</a:t>
            </a:r>
            <a:r>
              <a:rPr lang="ko-KR" altLang="en-US" sz="1400" dirty="0" smtClean="0">
                <a:latin typeface="+mn-ea"/>
              </a:rPr>
              <a:t>에 단어를 직접      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smtClean="0">
                <a:latin typeface="+mn-ea"/>
              </a:rPr>
              <a:t>   </a:t>
            </a:r>
            <a:r>
              <a:rPr lang="ko-KR" altLang="en-US" sz="1400" dirty="0" err="1" smtClean="0">
                <a:latin typeface="+mn-ea"/>
              </a:rPr>
              <a:t>대입한후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en-US" altLang="ko-KR" sz="1400" dirty="0" err="1" smtClean="0">
                <a:latin typeface="+mn-ea"/>
              </a:rPr>
              <a:t>iframe</a:t>
            </a:r>
            <a:r>
              <a:rPr lang="ko-KR" altLang="en-US" sz="1400" dirty="0" smtClean="0">
                <a:latin typeface="+mn-ea"/>
              </a:rPr>
              <a:t>에 표시하는 </a:t>
            </a:r>
            <a:endParaRPr lang="en-US" altLang="ko-KR" sz="1400" dirty="0" smtClean="0">
              <a:latin typeface="+mn-ea"/>
            </a:endParaRPr>
          </a:p>
          <a:p>
            <a:r>
              <a:rPr lang="ko-KR" altLang="en-US" sz="1400" dirty="0" smtClean="0">
                <a:latin typeface="+mn-ea"/>
              </a:rPr>
              <a:t>   방식으로 구현</a:t>
            </a:r>
            <a:endParaRPr lang="en-US" altLang="ko-KR" sz="1400" dirty="0" smtClean="0">
              <a:latin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06" y="1428736"/>
            <a:ext cx="6215106" cy="4090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연결선 10"/>
          <p:cNvCxnSpPr/>
          <p:nvPr/>
        </p:nvCxnSpPr>
        <p:spPr>
          <a:xfrm rot="5400000">
            <a:off x="3514687" y="3629057"/>
            <a:ext cx="568652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773</Words>
  <Application>Microsoft Office PowerPoint</Application>
  <PresentationFormat>화면 슬라이드 쇼(4:3)</PresentationFormat>
  <Paragraphs>252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맑은 고딕</vt:lpstr>
      <vt:lpstr>Adobe 고딕 Std B</vt:lpstr>
      <vt:lpstr>Nirmala UI</vt:lpstr>
      <vt:lpstr>Arial</vt:lpstr>
      <vt:lpstr>Yoon 윤고딕 520_TT</vt:lpstr>
      <vt:lpstr>함초롬돋움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EZEN</cp:lastModifiedBy>
  <cp:revision>124</cp:revision>
  <dcterms:created xsi:type="dcterms:W3CDTF">2013-09-05T09:43:46Z</dcterms:created>
  <dcterms:modified xsi:type="dcterms:W3CDTF">2020-02-14T01:01:52Z</dcterms:modified>
</cp:coreProperties>
</file>